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7" r:id="rId1"/>
    <p:sldMasterId id="2147483713" r:id="rId2"/>
    <p:sldMasterId id="2147483716" r:id="rId3"/>
    <p:sldMasterId id="2147483719" r:id="rId4"/>
  </p:sldMasterIdLst>
  <p:notesMasterIdLst>
    <p:notesMasterId r:id="rId25"/>
  </p:notesMasterIdLst>
  <p:handoutMasterIdLst>
    <p:handoutMasterId r:id="rId26"/>
  </p:handoutMasterIdLst>
  <p:sldIdLst>
    <p:sldId id="387" r:id="rId5"/>
    <p:sldId id="491" r:id="rId6"/>
    <p:sldId id="488" r:id="rId7"/>
    <p:sldId id="499" r:id="rId8"/>
    <p:sldId id="496" r:id="rId9"/>
    <p:sldId id="497" r:id="rId10"/>
    <p:sldId id="498" r:id="rId11"/>
    <p:sldId id="500" r:id="rId12"/>
    <p:sldId id="501" r:id="rId13"/>
    <p:sldId id="482" r:id="rId14"/>
    <p:sldId id="492" r:id="rId15"/>
    <p:sldId id="493" r:id="rId16"/>
    <p:sldId id="494" r:id="rId17"/>
    <p:sldId id="495" r:id="rId18"/>
    <p:sldId id="490" r:id="rId19"/>
    <p:sldId id="483" r:id="rId20"/>
    <p:sldId id="479" r:id="rId21"/>
    <p:sldId id="477" r:id="rId22"/>
    <p:sldId id="487" r:id="rId23"/>
    <p:sldId id="333" r:id="rId24"/>
  </p:sldIdLst>
  <p:sldSz cx="10693400" cy="7561263"/>
  <p:notesSz cx="6797675" cy="9928225"/>
  <p:defaultTextStyle>
    <a:defPPr>
      <a:defRPr lang="ru-RU"/>
    </a:defPPr>
    <a:lvl1pPr marL="0" algn="l" defTabSz="104268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44" algn="l" defTabSz="104268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688" algn="l" defTabSz="104268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32" algn="l" defTabSz="104268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376" algn="l" defTabSz="104268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19" algn="l" defTabSz="104268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064" algn="l" defTabSz="104268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08" algn="l" defTabSz="104268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751" algn="l" defTabSz="104268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382">
          <p15:clr>
            <a:srgbClr val="A4A3A4"/>
          </p15:clr>
        </p15:guide>
        <p15:guide id="4" pos="3369">
          <p15:clr>
            <a:srgbClr val="A4A3A4"/>
          </p15:clr>
        </p15:guide>
        <p15:guide id="5" orient="horz" pos="4762">
          <p15:clr>
            <a:srgbClr val="A4A3A4"/>
          </p15:clr>
        </p15:guide>
        <p15:guide id="6" pos="3208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1" initials="1" lastIdx="1" clrIdx="0"/>
  <p:cmAuthor id="1" name="307_user" initials="3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4B25"/>
    <a:srgbClr val="F6903C"/>
    <a:srgbClr val="D1E5DB"/>
    <a:srgbClr val="43755D"/>
    <a:srgbClr val="BDD9CC"/>
    <a:srgbClr val="6EAE90"/>
    <a:srgbClr val="4F8B6E"/>
    <a:srgbClr val="6CAC8E"/>
    <a:srgbClr val="97C5AF"/>
    <a:srgbClr val="A48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36" autoAdjust="0"/>
    <p:restoredTop sz="97938" autoAdjust="0"/>
  </p:normalViewPr>
  <p:slideViewPr>
    <p:cSldViewPr snapToGrid="0">
      <p:cViewPr>
        <p:scale>
          <a:sx n="75" d="100"/>
          <a:sy n="75" d="100"/>
        </p:scale>
        <p:origin x="-2292" y="-702"/>
      </p:cViewPr>
      <p:guideLst>
        <p:guide orient="horz" pos="2160"/>
        <p:guide orient="horz" pos="4762"/>
        <p:guide pos="2880"/>
        <p:guide pos="3369"/>
        <p:guide pos="32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2358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8007"/>
          </a:xfrm>
          <a:prstGeom prst="rect">
            <a:avLst/>
          </a:prstGeom>
        </p:spPr>
        <p:txBody>
          <a:bodyPr vert="horz" lIns="91709" tIns="45855" rIns="91709" bIns="4585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90" y="2"/>
            <a:ext cx="2946400" cy="498007"/>
          </a:xfrm>
          <a:prstGeom prst="rect">
            <a:avLst/>
          </a:prstGeom>
        </p:spPr>
        <p:txBody>
          <a:bodyPr vert="horz" lIns="91709" tIns="45855" rIns="91709" bIns="45855" rtlCol="0"/>
          <a:lstStyle>
            <a:lvl1pPr algn="r">
              <a:defRPr sz="1200"/>
            </a:lvl1pPr>
          </a:lstStyle>
          <a:p>
            <a:fld id="{053F9436-7FB1-4A27-8C72-DF929272370A}" type="datetimeFigureOut">
              <a:rPr lang="ru-RU" smtClean="0"/>
              <a:pPr/>
              <a:t>16.05.2017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219"/>
            <a:ext cx="2946400" cy="498007"/>
          </a:xfrm>
          <a:prstGeom prst="rect">
            <a:avLst/>
          </a:prstGeom>
        </p:spPr>
        <p:txBody>
          <a:bodyPr vert="horz" lIns="91709" tIns="45855" rIns="91709" bIns="4585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90" y="9430219"/>
            <a:ext cx="2946400" cy="498007"/>
          </a:xfrm>
          <a:prstGeom prst="rect">
            <a:avLst/>
          </a:prstGeom>
        </p:spPr>
        <p:txBody>
          <a:bodyPr vert="horz" lIns="91709" tIns="45855" rIns="91709" bIns="45855" rtlCol="0" anchor="b"/>
          <a:lstStyle>
            <a:lvl1pPr algn="r">
              <a:defRPr sz="1200"/>
            </a:lvl1pPr>
          </a:lstStyle>
          <a:p>
            <a:fld id="{57B9E870-6086-4FA3-B9AF-8906147AB3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421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659" cy="496411"/>
          </a:xfrm>
          <a:prstGeom prst="rect">
            <a:avLst/>
          </a:prstGeom>
        </p:spPr>
        <p:txBody>
          <a:bodyPr vert="horz" lIns="91709" tIns="45855" rIns="91709" bIns="4585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2"/>
            <a:ext cx="2945659" cy="496411"/>
          </a:xfrm>
          <a:prstGeom prst="rect">
            <a:avLst/>
          </a:prstGeom>
        </p:spPr>
        <p:txBody>
          <a:bodyPr vert="horz" lIns="91709" tIns="45855" rIns="91709" bIns="45855" rtlCol="0"/>
          <a:lstStyle>
            <a:lvl1pPr algn="r">
              <a:defRPr sz="1200"/>
            </a:lvl1pPr>
          </a:lstStyle>
          <a:p>
            <a:fld id="{B7DE7D83-3306-4D6D-B9B1-FBD148274939}" type="datetimeFigureOut">
              <a:rPr lang="ru-RU" smtClean="0"/>
              <a:pPr/>
              <a:t>16.05.2017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66763" y="744538"/>
            <a:ext cx="526415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09" tIns="45855" rIns="91709" bIns="4585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9"/>
            <a:ext cx="5438140" cy="4467701"/>
          </a:xfrm>
          <a:prstGeom prst="rect">
            <a:avLst/>
          </a:prstGeom>
        </p:spPr>
        <p:txBody>
          <a:bodyPr vert="horz" lIns="91709" tIns="45855" rIns="91709" bIns="45855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3"/>
            <a:ext cx="2945659" cy="496411"/>
          </a:xfrm>
          <a:prstGeom prst="rect">
            <a:avLst/>
          </a:prstGeom>
        </p:spPr>
        <p:txBody>
          <a:bodyPr vert="horz" lIns="91709" tIns="45855" rIns="91709" bIns="4585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30093"/>
            <a:ext cx="2945659" cy="496411"/>
          </a:xfrm>
          <a:prstGeom prst="rect">
            <a:avLst/>
          </a:prstGeom>
        </p:spPr>
        <p:txBody>
          <a:bodyPr vert="horz" lIns="91709" tIns="45855" rIns="91709" bIns="45855" rtlCol="0" anchor="b"/>
          <a:lstStyle>
            <a:lvl1pPr algn="r">
              <a:defRPr sz="1200"/>
            </a:lvl1pPr>
          </a:lstStyle>
          <a:p>
            <a:fld id="{5E16E865-32E2-4F0C-A000-8401CA6F30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146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68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44" algn="l" defTabSz="104268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688" algn="l" defTabSz="104268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32" algn="l" defTabSz="104268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376" algn="l" defTabSz="104268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19" algn="l" defTabSz="104268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064" algn="l" defTabSz="104268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08" algn="l" defTabSz="104268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751" algn="l" defTabSz="104268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5367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727" y="0"/>
            <a:ext cx="10703127" cy="7568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 userDrawn="1"/>
        </p:nvSpPr>
        <p:spPr>
          <a:xfrm>
            <a:off x="1" y="59073"/>
            <a:ext cx="9307141" cy="864096"/>
          </a:xfrm>
          <a:prstGeom prst="rect">
            <a:avLst/>
          </a:prstGeom>
          <a:solidFill>
            <a:srgbClr val="589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6" tIns="45688" rIns="91376" bIns="45688" rtlCol="0" anchor="ctr"/>
          <a:lstStyle/>
          <a:p>
            <a:pPr algn="ctr"/>
            <a:endParaRPr lang="ru-RU">
              <a:latin typeface="+mj-lt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9307142" y="59071"/>
            <a:ext cx="1395988" cy="864096"/>
          </a:xfrm>
          <a:prstGeom prst="rect">
            <a:avLst/>
          </a:prstGeom>
          <a:solidFill>
            <a:srgbClr val="7B5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6" tIns="45688" rIns="91376" bIns="45688" rtlCol="0" anchor="ctr"/>
          <a:lstStyle/>
          <a:p>
            <a:pPr algn="ctr"/>
            <a:endParaRPr lang="ru-RU">
              <a:latin typeface="+mj-lt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email">
            <a:clrChange>
              <a:clrFrom>
                <a:srgbClr val="756644"/>
              </a:clrFrom>
              <a:clrTo>
                <a:srgbClr val="75664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12526" y="71576"/>
            <a:ext cx="774162" cy="851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Номер слайда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521038" y="290300"/>
            <a:ext cx="633412" cy="401637"/>
          </a:xfr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marL="846885" indent="-32572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302900" indent="-26058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824060" indent="-26058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345220" indent="-26058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866381" indent="-260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387539" indent="-260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908700" indent="-260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429861" indent="-2605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3091B8B-9A51-4569-B7E1-495088DD9E7E}" type="slidenum">
              <a:rPr lang="ru-RU" altLang="ru-RU" b="1" smtClean="0">
                <a:latin typeface="Calibri" pitchFamily="34" charset="0"/>
              </a:rPr>
              <a:pPr eaLnBrk="1" hangingPunct="1"/>
              <a:t>‹#›</a:t>
            </a:fld>
            <a:endParaRPr lang="ru-RU" altLang="ru-RU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304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9725"/>
            <a:ext cx="10703127" cy="7568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 userDrawn="1"/>
        </p:nvSpPr>
        <p:spPr>
          <a:xfrm>
            <a:off x="1" y="3239"/>
            <a:ext cx="9307141" cy="794430"/>
          </a:xfrm>
          <a:prstGeom prst="rect">
            <a:avLst/>
          </a:prstGeom>
          <a:solidFill>
            <a:srgbClr val="589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79" tIns="43090" rIns="86179" bIns="43090" rtlCol="0" anchor="ctr"/>
          <a:lstStyle/>
          <a:p>
            <a:pPr algn="ctr"/>
            <a:endParaRPr lang="ru-RU" sz="1697">
              <a:latin typeface="+mj-lt"/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9307142" y="3236"/>
            <a:ext cx="1395988" cy="794430"/>
          </a:xfrm>
          <a:prstGeom prst="rect">
            <a:avLst/>
          </a:prstGeom>
          <a:solidFill>
            <a:srgbClr val="68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79" tIns="43090" rIns="86179" bIns="43090" rtlCol="0" anchor="ctr"/>
          <a:lstStyle/>
          <a:p>
            <a:pPr algn="ctr"/>
            <a:endParaRPr lang="ru-RU" sz="1697">
              <a:latin typeface="+mj-lt"/>
            </a:endParaRPr>
          </a:p>
        </p:txBody>
      </p:sp>
      <p:sp>
        <p:nvSpPr>
          <p:cNvPr id="14" name="Номер слайда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538158" y="217449"/>
            <a:ext cx="633412" cy="401637"/>
          </a:xfrm>
          <a:noFill/>
          <a:ln w="9525">
            <a:solidFill>
              <a:srgbClr val="6BA99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rgbClr val="6BA994"/>
                </a:solidFill>
                <a:latin typeface="Arial" charset="0"/>
                <a:cs typeface="Arial" charset="0"/>
              </a:defRPr>
            </a:lvl1pPr>
            <a:lvl2pPr marL="798681" indent="-30718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28740" indent="-24574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20235" indent="-24574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211732" indent="-24574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703227" indent="-2457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194722" indent="-2457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686219" indent="-2457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177715" indent="-2457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3091B8B-9A51-4569-B7E1-495088DD9E7E}" type="slidenum">
              <a:rPr lang="ru-RU" altLang="ru-RU" b="1" smtClean="0">
                <a:latin typeface="Calibri" pitchFamily="34" charset="0"/>
              </a:rPr>
              <a:pPr eaLnBrk="1" hangingPunct="1"/>
              <a:t>‹#›</a:t>
            </a:fld>
            <a:endParaRPr lang="ru-RU" altLang="ru-RU" b="1" dirty="0">
              <a:latin typeface="Calibri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942" y="58743"/>
            <a:ext cx="768386" cy="927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4967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Лес_Текст">
    <p:bg>
      <p:bgPr>
        <a:solidFill>
          <a:srgbClr val="EEEC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747487" cy="973163"/>
          </a:xfrm>
          <a:prstGeom prst="rect">
            <a:avLst/>
          </a:prstGeom>
          <a:solidFill>
            <a:srgbClr val="B4D6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003"/>
            <a:ext cx="9756675" cy="940693"/>
          </a:xfrm>
          <a:solidFill>
            <a:srgbClr val="7B5F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40000" tIns="0" rIns="360000" bIns="72000" numCol="1" anchor="ctr" anchorCtr="0" compatLnSpc="1">
            <a:prstTxWarp prst="textNoShape">
              <a:avLst/>
            </a:prstTxWarp>
            <a:normAutofit/>
          </a:bodyPr>
          <a:lstStyle>
            <a:lvl1pPr>
              <a:defRPr lang="ru-RU" sz="1985" b="1" cap="all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defRPr>
            </a:lvl1pPr>
          </a:lstStyle>
          <a:p>
            <a:pPr lvl="0"/>
            <a:r>
              <a:rPr lang="ru-RU"/>
              <a:t>Образец заголовка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4338" y="0"/>
            <a:ext cx="1079062" cy="7561263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746150" y="7158698"/>
            <a:ext cx="947250" cy="402567"/>
          </a:xfrm>
        </p:spPr>
        <p:txBody>
          <a:bodyPr rIns="162000"/>
          <a:lstStyle>
            <a:lvl1pPr>
              <a:defRPr b="1">
                <a:solidFill>
                  <a:srgbClr val="595959"/>
                </a:solidFill>
              </a:defRPr>
            </a:lvl1pPr>
          </a:lstStyle>
          <a:p>
            <a:fld id="{9AF9A710-A0CA-4FA1-ABB1-C77083B22A1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Прямоугольник 2"/>
          <p:cNvSpPr/>
          <p:nvPr userDrawn="1"/>
        </p:nvSpPr>
        <p:spPr>
          <a:xfrm>
            <a:off x="9614338" y="0"/>
            <a:ext cx="1079062" cy="961696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46000">
                <a:srgbClr val="008E40"/>
              </a:gs>
              <a:gs pos="100000">
                <a:schemeClr val="accent5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3"/>
          <p:cNvPicPr>
            <a:picLocks noChangeAspect="1" noChangeArrowheads="1"/>
          </p:cNvPicPr>
          <p:nvPr userDrawn="1"/>
        </p:nvPicPr>
        <p:blipFill rotWithShape="1">
          <a:blip r:embed="rId3" cstate="email">
            <a:clrChange>
              <a:clrFrom>
                <a:srgbClr val="756644"/>
              </a:clrFrom>
              <a:clrTo>
                <a:srgbClr val="75664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9172"/>
          <a:stretch/>
        </p:blipFill>
        <p:spPr bwMode="auto">
          <a:xfrm>
            <a:off x="9791972" y="97344"/>
            <a:ext cx="723793" cy="767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172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702925" cy="756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323850"/>
            <a:ext cx="9307513" cy="865188"/>
          </a:xfrm>
          <a:prstGeom prst="rect">
            <a:avLst/>
          </a:prstGeom>
          <a:solidFill>
            <a:srgbClr val="589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anchor="ctr"/>
          <a:lstStyle/>
          <a:p>
            <a:pPr algn="ctr" defTabSz="1042872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307513" y="323850"/>
            <a:ext cx="1395412" cy="865188"/>
          </a:xfrm>
          <a:prstGeom prst="rect">
            <a:avLst/>
          </a:prstGeom>
          <a:solidFill>
            <a:srgbClr val="7B5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anchor="ctr"/>
          <a:lstStyle/>
          <a:p>
            <a:pPr algn="ctr" defTabSz="1042872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j-lt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756644"/>
              </a:clrFrom>
              <a:clrTo>
                <a:srgbClr val="75664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2313" y="336550"/>
            <a:ext cx="774700" cy="85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28106" y="446092"/>
            <a:ext cx="8879039" cy="634999"/>
          </a:xfrm>
        </p:spPr>
        <p:txBody>
          <a:bodyPr>
            <a:normAutofit/>
          </a:bodyPr>
          <a:lstStyle/>
          <a:p>
            <a:r>
              <a:rPr lang="ru-RU" altLang="ru-RU" dirty="0"/>
              <a:t>Воспроизводство лесов</a:t>
            </a: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0"/>
          </p:nvPr>
        </p:nvSpPr>
        <p:spPr bwMode="auto">
          <a:xfrm>
            <a:off x="9869488" y="7096125"/>
            <a:ext cx="633412" cy="401638"/>
          </a:xfrm>
          <a:extLst/>
        </p:spPr>
        <p:txBody>
          <a:bodyPr/>
          <a:lstStyle>
            <a:lvl1pPr eaLnBrk="1" hangingPunct="1">
              <a:defRPr b="1">
                <a:solidFill>
                  <a:srgbClr val="756542"/>
                </a:solidFill>
                <a:latin typeface="Calibri" pitchFamily="34" charset="0"/>
                <a:cs typeface="Arial" charset="0"/>
              </a:defRPr>
            </a:lvl1pPr>
            <a:lvl2pPr marL="847035" indent="-325784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303130" indent="-26062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824382" indent="-26062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345634" indent="-26062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866886" indent="-2606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388137" indent="-2606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909390" indent="-2606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430642" indent="-2606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fld id="{8ABD1DAF-79B8-4831-92ED-8F850496659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392662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702925" cy="756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323850"/>
            <a:ext cx="9307513" cy="865188"/>
          </a:xfrm>
          <a:prstGeom prst="rect">
            <a:avLst/>
          </a:prstGeom>
          <a:solidFill>
            <a:srgbClr val="589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anchor="ctr"/>
          <a:lstStyle/>
          <a:p>
            <a:pPr algn="ctr" defTabSz="1042872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307513" y="323850"/>
            <a:ext cx="1395412" cy="865188"/>
          </a:xfrm>
          <a:prstGeom prst="rect">
            <a:avLst/>
          </a:prstGeom>
          <a:solidFill>
            <a:srgbClr val="7B5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anchor="ctr"/>
          <a:lstStyle/>
          <a:p>
            <a:pPr algn="ctr" defTabSz="1042872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j-lt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756644"/>
              </a:clrFrom>
              <a:clrTo>
                <a:srgbClr val="75664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2313" y="336550"/>
            <a:ext cx="774700" cy="85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28106" y="446092"/>
            <a:ext cx="8879039" cy="634999"/>
          </a:xfrm>
        </p:spPr>
        <p:txBody>
          <a:bodyPr>
            <a:normAutofit/>
          </a:bodyPr>
          <a:lstStyle/>
          <a:p>
            <a:r>
              <a:rPr lang="ru-RU" altLang="ru-RU" dirty="0"/>
              <a:t>Воспроизводство лесов</a:t>
            </a: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0"/>
          </p:nvPr>
        </p:nvSpPr>
        <p:spPr bwMode="auto">
          <a:xfrm>
            <a:off x="9869488" y="7096125"/>
            <a:ext cx="633412" cy="401638"/>
          </a:xfrm>
          <a:extLst/>
        </p:spPr>
        <p:txBody>
          <a:bodyPr/>
          <a:lstStyle>
            <a:lvl1pPr eaLnBrk="1" hangingPunct="1">
              <a:defRPr b="1">
                <a:solidFill>
                  <a:srgbClr val="756542"/>
                </a:solidFill>
                <a:latin typeface="Calibri" pitchFamily="34" charset="0"/>
                <a:cs typeface="Arial" charset="0"/>
              </a:defRPr>
            </a:lvl1pPr>
            <a:lvl2pPr marL="847035" indent="-325784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303130" indent="-26062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824382" indent="-26062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345634" indent="-26062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866886" indent="-2606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388137" indent="-2606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909390" indent="-2606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430642" indent="-2606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fld id="{8ABD1DAF-79B8-4831-92ED-8F850496659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392662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529750" y="350058"/>
            <a:ext cx="9015130" cy="826138"/>
          </a:xfrm>
        </p:spPr>
        <p:txBody>
          <a:bodyPr/>
          <a:lstStyle>
            <a:lvl1pPr>
              <a:defRPr sz="23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9871ED-11B6-4A76-A1F8-2AA6BA06817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17789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7569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10703127" cy="7568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 userDrawn="1"/>
        </p:nvSpPr>
        <p:spPr>
          <a:xfrm>
            <a:off x="1" y="324249"/>
            <a:ext cx="9307141" cy="864096"/>
          </a:xfrm>
          <a:prstGeom prst="rect">
            <a:avLst/>
          </a:prstGeom>
          <a:solidFill>
            <a:srgbClr val="589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rtlCol="0" anchor="ctr"/>
          <a:lstStyle/>
          <a:p>
            <a:pPr algn="ctr" defTabSz="1043056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9307142" y="324247"/>
            <a:ext cx="1395988" cy="864096"/>
          </a:xfrm>
          <a:prstGeom prst="rect">
            <a:avLst/>
          </a:prstGeom>
          <a:solidFill>
            <a:srgbClr val="7B5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rtlCol="0" anchor="ctr"/>
          <a:lstStyle/>
          <a:p>
            <a:pPr algn="ctr" defTabSz="1043056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28105" y="446091"/>
            <a:ext cx="8879039" cy="634999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ru-RU" altLang="ru-RU" sz="2400" dirty="0">
                <a:solidFill>
                  <a:schemeClr val="bg1"/>
                </a:solidFill>
                <a:cs typeface="Arial" charset="0"/>
              </a:rPr>
              <a:t>Воспроизводство лесов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email">
            <a:clrChange>
              <a:clrFrom>
                <a:srgbClr val="756644"/>
              </a:clrFrom>
              <a:clrTo>
                <a:srgbClr val="75664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12526" y="336752"/>
            <a:ext cx="774162" cy="851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Номер слайда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870222" y="7096455"/>
            <a:ext cx="633412" cy="401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47184" indent="-32584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303360" indent="-260672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824704" indent="-260672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346048" indent="-260672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867392" indent="-26067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388735" indent="-26067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910080" indent="-26067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431424" indent="-26067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3091B8B-9A51-4569-B7E1-495088DD9E7E}" type="slidenum">
              <a:rPr lang="ru-RU" altLang="ru-RU" b="1" smtClean="0">
                <a:solidFill>
                  <a:srgbClr val="756542"/>
                </a:solidFill>
                <a:latin typeface="Calibri" pitchFamily="34" charset="0"/>
              </a:rPr>
              <a:pPr eaLnBrk="1" hangingPunct="1"/>
              <a:t>‹#›</a:t>
            </a:fld>
            <a:endParaRPr lang="ru-RU" altLang="ru-RU" b="1" dirty="0">
              <a:solidFill>
                <a:srgbClr val="756542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755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0990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10703127" cy="7568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 userDrawn="1"/>
        </p:nvSpPr>
        <p:spPr>
          <a:xfrm>
            <a:off x="1" y="324249"/>
            <a:ext cx="9307141" cy="864096"/>
          </a:xfrm>
          <a:prstGeom prst="rect">
            <a:avLst/>
          </a:prstGeom>
          <a:solidFill>
            <a:srgbClr val="589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rtlCol="0" anchor="ctr"/>
          <a:lstStyle/>
          <a:p>
            <a:pPr algn="ctr" defTabSz="1043056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9307142" y="324247"/>
            <a:ext cx="1395988" cy="864096"/>
          </a:xfrm>
          <a:prstGeom prst="rect">
            <a:avLst/>
          </a:prstGeom>
          <a:solidFill>
            <a:srgbClr val="7B5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rtlCol="0" anchor="ctr"/>
          <a:lstStyle/>
          <a:p>
            <a:pPr algn="ctr" defTabSz="1043056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28105" y="446091"/>
            <a:ext cx="8879039" cy="634999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ru-RU" altLang="ru-RU" sz="2400" dirty="0">
                <a:solidFill>
                  <a:schemeClr val="bg1"/>
                </a:solidFill>
                <a:cs typeface="Arial" charset="0"/>
              </a:rPr>
              <a:t>Воспроизводство лесов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email">
            <a:clrChange>
              <a:clrFrom>
                <a:srgbClr val="756644"/>
              </a:clrFrom>
              <a:clrTo>
                <a:srgbClr val="75664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12526" y="336752"/>
            <a:ext cx="774162" cy="851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Номер слайда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870222" y="7096455"/>
            <a:ext cx="633412" cy="401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47184" indent="-32584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303360" indent="-260672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824704" indent="-260672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346048" indent="-260672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867392" indent="-26067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388735" indent="-26067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910080" indent="-26067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431424" indent="-26067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3091B8B-9A51-4569-B7E1-495088DD9E7E}" type="slidenum">
              <a:rPr lang="ru-RU" altLang="ru-RU" b="1" smtClean="0">
                <a:solidFill>
                  <a:srgbClr val="756542"/>
                </a:solidFill>
                <a:latin typeface="Calibri" pitchFamily="34" charset="0"/>
              </a:rPr>
              <a:pPr eaLnBrk="1" hangingPunct="1"/>
              <a:t>‹#›</a:t>
            </a:fld>
            <a:endParaRPr lang="ru-RU" altLang="ru-RU" b="1" dirty="0">
              <a:solidFill>
                <a:srgbClr val="756542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2945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0626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10703127" cy="7568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 userDrawn="1"/>
        </p:nvSpPr>
        <p:spPr>
          <a:xfrm>
            <a:off x="1" y="324249"/>
            <a:ext cx="9307141" cy="864096"/>
          </a:xfrm>
          <a:prstGeom prst="rect">
            <a:avLst/>
          </a:prstGeom>
          <a:solidFill>
            <a:srgbClr val="589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rtlCol="0" anchor="ctr"/>
          <a:lstStyle/>
          <a:p>
            <a:pPr algn="ctr" defTabSz="1043056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9307142" y="324247"/>
            <a:ext cx="1395988" cy="864096"/>
          </a:xfrm>
          <a:prstGeom prst="rect">
            <a:avLst/>
          </a:prstGeom>
          <a:solidFill>
            <a:srgbClr val="7B5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8" tIns="45704" rIns="91408" bIns="45704" rtlCol="0" anchor="ctr"/>
          <a:lstStyle/>
          <a:p>
            <a:pPr algn="ctr" defTabSz="1043056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28105" y="446091"/>
            <a:ext cx="8879039" cy="634999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ru-RU" altLang="ru-RU" sz="2400" dirty="0">
                <a:solidFill>
                  <a:schemeClr val="bg1"/>
                </a:solidFill>
                <a:cs typeface="Arial" charset="0"/>
              </a:rPr>
              <a:t>Воспроизводство лесов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 cstate="email">
            <a:clrChange>
              <a:clrFrom>
                <a:srgbClr val="756644"/>
              </a:clrFrom>
              <a:clrTo>
                <a:srgbClr val="75664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12526" y="336752"/>
            <a:ext cx="774162" cy="851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Номер слайда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870222" y="7096455"/>
            <a:ext cx="633412" cy="401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47184" indent="-325841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303360" indent="-260672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824704" indent="-260672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346048" indent="-260672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867392" indent="-26067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388735" indent="-26067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910080" indent="-26067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431424" indent="-26067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3091B8B-9A51-4569-B7E1-495088DD9E7E}" type="slidenum">
              <a:rPr lang="ru-RU" altLang="ru-RU" b="1" smtClean="0">
                <a:solidFill>
                  <a:srgbClr val="756542"/>
                </a:solidFill>
                <a:latin typeface="Calibri" pitchFamily="34" charset="0"/>
              </a:rPr>
              <a:pPr eaLnBrk="1" hangingPunct="1"/>
              <a:t>‹#›</a:t>
            </a:fld>
            <a:endParaRPr lang="ru-RU" altLang="ru-RU" b="1" dirty="0">
              <a:solidFill>
                <a:srgbClr val="756542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19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 bwMode="auto">
          <a:xfrm>
            <a:off x="534671" y="302803"/>
            <a:ext cx="9624060" cy="1260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dirty="0"/>
              <a:t>Образец заголовка</a:t>
            </a:r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 bwMode="auto">
          <a:xfrm>
            <a:off x="534671" y="1764295"/>
            <a:ext cx="9624060" cy="499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51" tIns="52125" rIns="104251" bIns="521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4672" y="7008176"/>
            <a:ext cx="2495127" cy="402567"/>
          </a:xfrm>
          <a:prstGeom prst="rect">
            <a:avLst/>
          </a:prstGeom>
        </p:spPr>
        <p:txBody>
          <a:bodyPr vert="horz" lIns="104251" tIns="52125" rIns="104251" bIns="52125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53582" y="7008176"/>
            <a:ext cx="3386243" cy="402567"/>
          </a:xfrm>
          <a:prstGeom prst="rect">
            <a:avLst/>
          </a:prstGeom>
        </p:spPr>
        <p:txBody>
          <a:bodyPr vert="horz" lIns="104251" tIns="52125" rIns="104251" bIns="52125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63604" y="7008176"/>
            <a:ext cx="2495127" cy="402567"/>
          </a:xfrm>
          <a:prstGeom prst="rect">
            <a:avLst/>
          </a:prstGeom>
        </p:spPr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46672D38-4C4C-45A0-B63E-02528816123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63302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712" r:id="rId3"/>
    <p:sldLayoutId id="2147483729" r:id="rId4"/>
    <p:sldLayoutId id="2147483731" r:id="rId5"/>
    <p:sldLayoutId id="2147483732" r:id="rId6"/>
    <p:sldLayoutId id="2147483734" r:id="rId7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5pPr>
      <a:lvl6pPr marL="521252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6pPr>
      <a:lvl7pPr marL="1042504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7pPr>
      <a:lvl8pPr marL="1563756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8pPr>
      <a:lvl9pPr marL="2085008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9pPr>
    </p:titleStyle>
    <p:bodyStyle>
      <a:lvl1pPr marL="390938" indent="-39093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035" indent="-32578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130" indent="-26062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4382" indent="-26062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5634" indent="-26062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6886" indent="-260626" algn="l" defTabSz="104250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8137" indent="-260626" algn="l" defTabSz="104250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09390" indent="-260626" algn="l" defTabSz="104250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0642" indent="-260626" algn="l" defTabSz="104250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250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252" algn="l" defTabSz="104250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504" algn="l" defTabSz="104250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3756" algn="l" defTabSz="104250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008" algn="l" defTabSz="104250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6259" algn="l" defTabSz="104250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7512" algn="l" defTabSz="104250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8764" algn="l" defTabSz="104250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0015" algn="l" defTabSz="104250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 bwMode="auto">
          <a:xfrm>
            <a:off x="534671" y="302803"/>
            <a:ext cx="9624060" cy="1260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87" tIns="52144" rIns="104287" bIns="521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dirty="0"/>
              <a:t>Образец заголовка</a:t>
            </a:r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 bwMode="auto">
          <a:xfrm>
            <a:off x="534671" y="1764295"/>
            <a:ext cx="9624060" cy="499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4672" y="7008173"/>
            <a:ext cx="2495127" cy="402567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1043056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53580" y="7008173"/>
            <a:ext cx="3386243" cy="402567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1043056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63604" y="7008173"/>
            <a:ext cx="2495127" cy="402567"/>
          </a:xfrm>
          <a:prstGeom prst="rect">
            <a:avLst/>
          </a:prstGeom>
        </p:spPr>
        <p:txBody>
          <a:bodyPr vert="horz" wrap="square" lIns="104287" tIns="52144" rIns="104287" bIns="52144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 defTabSz="1043056">
              <a:defRPr/>
            </a:pPr>
            <a:fld id="{46672D38-4C4C-45A0-B63E-025288161239}" type="slidenum">
              <a:rPr lang="ru-RU" altLang="ru-RU"/>
              <a:pPr defTabSz="1043056"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05919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5pPr>
      <a:lvl6pPr marL="521436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6pPr>
      <a:lvl7pPr marL="1042872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7pPr>
      <a:lvl8pPr marL="1564308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8pPr>
      <a:lvl9pPr marL="2085744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9pPr>
    </p:titleStyle>
    <p:bodyStyle>
      <a:lvl1pPr marL="391076" indent="-39107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334" indent="-32589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590" indent="-26071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026" indent="-26071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462" indent="-26071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898" indent="-260718" algn="l" defTabSz="1042872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333" indent="-260718" algn="l" defTabSz="1042872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770" indent="-260718" algn="l" defTabSz="1042872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206" indent="-260718" algn="l" defTabSz="1042872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36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72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08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44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79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16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052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487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 bwMode="auto">
          <a:xfrm>
            <a:off x="534671" y="302803"/>
            <a:ext cx="9624060" cy="1260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87" tIns="52144" rIns="104287" bIns="521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dirty="0"/>
              <a:t>Образец заголовка</a:t>
            </a:r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 bwMode="auto">
          <a:xfrm>
            <a:off x="534671" y="1764295"/>
            <a:ext cx="9624060" cy="499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4672" y="7008173"/>
            <a:ext cx="2495127" cy="402567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1043056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53580" y="7008173"/>
            <a:ext cx="3386243" cy="402567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1043056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63604" y="7008173"/>
            <a:ext cx="2495127" cy="402567"/>
          </a:xfrm>
          <a:prstGeom prst="rect">
            <a:avLst/>
          </a:prstGeom>
        </p:spPr>
        <p:txBody>
          <a:bodyPr vert="horz" wrap="square" lIns="104287" tIns="52144" rIns="104287" bIns="52144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 defTabSz="1043056">
              <a:defRPr/>
            </a:pPr>
            <a:fld id="{46672D38-4C4C-45A0-B63E-025288161239}" type="slidenum">
              <a:rPr lang="ru-RU" altLang="ru-RU"/>
              <a:pPr defTabSz="1043056"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06303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5pPr>
      <a:lvl6pPr marL="521436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6pPr>
      <a:lvl7pPr marL="1042872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7pPr>
      <a:lvl8pPr marL="1564308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8pPr>
      <a:lvl9pPr marL="2085744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9pPr>
    </p:titleStyle>
    <p:bodyStyle>
      <a:lvl1pPr marL="391076" indent="-39107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334" indent="-32589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590" indent="-26071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026" indent="-26071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462" indent="-26071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898" indent="-260718" algn="l" defTabSz="1042872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333" indent="-260718" algn="l" defTabSz="1042872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770" indent="-260718" algn="l" defTabSz="1042872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206" indent="-260718" algn="l" defTabSz="1042872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36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72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08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44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79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16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052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487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 bwMode="auto">
          <a:xfrm>
            <a:off x="534671" y="302803"/>
            <a:ext cx="9624060" cy="1260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87" tIns="52144" rIns="104287" bIns="521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dirty="0"/>
              <a:t>Образец заголовка</a:t>
            </a:r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 bwMode="auto">
          <a:xfrm>
            <a:off x="534671" y="1764295"/>
            <a:ext cx="9624060" cy="499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4672" y="7008173"/>
            <a:ext cx="2495127" cy="402567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1043056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53580" y="7008173"/>
            <a:ext cx="3386243" cy="402567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1043056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63604" y="7008173"/>
            <a:ext cx="2495127" cy="402567"/>
          </a:xfrm>
          <a:prstGeom prst="rect">
            <a:avLst/>
          </a:prstGeom>
        </p:spPr>
        <p:txBody>
          <a:bodyPr vert="horz" wrap="square" lIns="104287" tIns="52144" rIns="104287" bIns="52144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 defTabSz="1043056">
              <a:defRPr/>
            </a:pPr>
            <a:fld id="{46672D38-4C4C-45A0-B63E-025288161239}" type="slidenum">
              <a:rPr lang="ru-RU" altLang="ru-RU"/>
              <a:pPr defTabSz="1043056"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77919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5pPr>
      <a:lvl6pPr marL="521436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6pPr>
      <a:lvl7pPr marL="1042872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7pPr>
      <a:lvl8pPr marL="1564308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8pPr>
      <a:lvl9pPr marL="2085744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9pPr>
    </p:titleStyle>
    <p:bodyStyle>
      <a:lvl1pPr marL="391076" indent="-39107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334" indent="-32589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590" indent="-26071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026" indent="-26071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462" indent="-26071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898" indent="-260718" algn="l" defTabSz="1042872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333" indent="-260718" algn="l" defTabSz="1042872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770" indent="-260718" algn="l" defTabSz="1042872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206" indent="-260718" algn="l" defTabSz="1042872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36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72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08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44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79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16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052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487" algn="l" defTabSz="104287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/>
          <a:srcRect r="2362"/>
          <a:stretch>
            <a:fillRect/>
          </a:stretch>
        </p:blipFill>
        <p:spPr bwMode="auto">
          <a:xfrm>
            <a:off x="1022" y="0"/>
            <a:ext cx="10692378" cy="756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0" name="Группа 9"/>
          <p:cNvGrpSpPr/>
          <p:nvPr/>
        </p:nvGrpSpPr>
        <p:grpSpPr>
          <a:xfrm>
            <a:off x="3978552" y="1984254"/>
            <a:ext cx="6714851" cy="1836203"/>
            <a:chOff x="3978548" y="960707"/>
            <a:chExt cx="6714852" cy="1836203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3978548" y="960707"/>
              <a:ext cx="6714852" cy="18362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5960" name="Picture 8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0828" y="1062604"/>
              <a:ext cx="919810" cy="1050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2" name="TextBox 11"/>
          <p:cNvSpPr txBox="1"/>
          <p:nvPr/>
        </p:nvSpPr>
        <p:spPr>
          <a:xfrm>
            <a:off x="5888036" y="2270701"/>
            <a:ext cx="4170363" cy="830964"/>
          </a:xfrm>
          <a:prstGeom prst="rect">
            <a:avLst/>
          </a:prstGeom>
          <a:noFill/>
        </p:spPr>
        <p:txBody>
          <a:bodyPr wrap="square" lIns="91408" tIns="45704" rIns="91408" bIns="45704" rtlCol="0">
            <a:spAutoFit/>
          </a:bodyPr>
          <a:lstStyle/>
          <a:p>
            <a:pPr algn="ctr"/>
            <a:r>
              <a:rPr lang="ru-RU" sz="2400" dirty="0">
                <a:latin typeface="+mj-lt"/>
              </a:rPr>
              <a:t>ФЕДЕРАЛЬНОЕ АГЕНТСТВО ЛЕСНОГО ХОЗЯЙСТВА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" y="3208391"/>
            <a:ext cx="9307141" cy="2538387"/>
          </a:xfrm>
          <a:prstGeom prst="rect">
            <a:avLst/>
          </a:prstGeom>
          <a:solidFill>
            <a:srgbClr val="589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57200" y="3349253"/>
            <a:ext cx="9307142" cy="1754278"/>
          </a:xfrm>
          <a:prstGeom prst="rect">
            <a:avLst/>
          </a:prstGeom>
        </p:spPr>
        <p:txBody>
          <a:bodyPr wrap="square" lIns="91392" tIns="45696" rIns="91392" bIns="45696">
            <a:spAutoFit/>
          </a:bodyPr>
          <a:lstStyle/>
          <a:p>
            <a:r>
              <a:rPr lang="ru-RU" sz="3600" b="1" cap="all" dirty="0" smtClean="0">
                <a:solidFill>
                  <a:schemeClr val="bg1"/>
                </a:solidFill>
              </a:rPr>
              <a:t>Практика </a:t>
            </a:r>
            <a:r>
              <a:rPr lang="ru-RU" sz="3600" b="1" cap="all" dirty="0" smtClean="0">
                <a:solidFill>
                  <a:schemeClr val="bg1"/>
                </a:solidFill>
              </a:rPr>
              <a:t>РЕАЛИЗАЦИИ норм </a:t>
            </a:r>
            <a:r>
              <a:rPr lang="ru-RU" sz="3600" b="1" cap="all" dirty="0">
                <a:solidFill>
                  <a:schemeClr val="bg1"/>
                </a:solidFill>
              </a:rPr>
              <a:t>Федерального закона № </a:t>
            </a:r>
            <a:r>
              <a:rPr lang="ru-RU" sz="3600" b="1" cap="all" dirty="0" smtClean="0">
                <a:solidFill>
                  <a:schemeClr val="bg1"/>
                </a:solidFill>
              </a:rPr>
              <a:t>415-ФЗ</a:t>
            </a:r>
          </a:p>
          <a:p>
            <a:r>
              <a:rPr lang="ru-RU" sz="3600" b="1" cap="all" dirty="0" smtClean="0">
                <a:solidFill>
                  <a:schemeClr val="bg1"/>
                </a:solidFill>
              </a:rPr>
              <a:t>об </a:t>
            </a:r>
            <a:r>
              <a:rPr lang="ru-RU" sz="3600" b="1" cap="all" dirty="0">
                <a:solidFill>
                  <a:schemeClr val="bg1"/>
                </a:solidFill>
              </a:rPr>
              <a:t>учёте древесины и сделок с ней </a:t>
            </a:r>
            <a:endParaRPr lang="ru-RU" sz="3600" cap="al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3906981" y="5078131"/>
            <a:ext cx="6822046" cy="1362715"/>
          </a:xfrm>
          <a:prstGeom prst="rect">
            <a:avLst/>
          </a:prstGeom>
          <a:gradFill>
            <a:gsLst>
              <a:gs pos="0">
                <a:srgbClr val="589A7B">
                  <a:alpha val="81000"/>
                </a:srgbClr>
              </a:gs>
              <a:gs pos="100000">
                <a:srgbClr val="79B397"/>
              </a:gs>
            </a:gsLst>
            <a:lin ang="17400000" scaled="0"/>
          </a:gradFill>
          <a:ln w="4" cap="rnd">
            <a:noFill/>
            <a:prstDash val="solid"/>
            <a:round/>
            <a:headEnd/>
            <a:tailEnd/>
          </a:ln>
          <a:extLst/>
        </p:spPr>
        <p:txBody>
          <a:bodyPr vert="horz" wrap="square" lIns="91136" tIns="45569" rIns="91136" bIns="45569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z="1800" b="1" cap="all" dirty="0">
                <a:solidFill>
                  <a:schemeClr val="bg1"/>
                </a:solidFill>
              </a:rPr>
              <a:t>руководитель Проектной группы по реализации положений Федерального закона от 28.12.2013 г. № 415-ФЗ,</a:t>
            </a:r>
          </a:p>
          <a:p>
            <a:pPr>
              <a:defRPr/>
            </a:pPr>
            <a:r>
              <a:rPr lang="ru-RU" sz="1800" b="1" cap="all" dirty="0">
                <a:solidFill>
                  <a:schemeClr val="bg1"/>
                </a:solidFill>
              </a:rPr>
              <a:t>главный аналитик ФГБУ «Рослесинфорг»</a:t>
            </a:r>
          </a:p>
          <a:p>
            <a:pPr>
              <a:defRPr/>
            </a:pPr>
            <a:endParaRPr lang="ru-RU" sz="800" b="1" cap="all" dirty="0">
              <a:solidFill>
                <a:schemeClr val="bg1"/>
              </a:solidFill>
            </a:endParaRPr>
          </a:p>
          <a:p>
            <a:r>
              <a:rPr lang="ru-RU" b="1" cap="all" dirty="0">
                <a:solidFill>
                  <a:schemeClr val="bg1"/>
                </a:solidFill>
              </a:rPr>
              <a:t>Мариев Александр </a:t>
            </a:r>
            <a:r>
              <a:rPr lang="ru-RU" b="1" cap="all" dirty="0" err="1">
                <a:solidFill>
                  <a:schemeClr val="bg1"/>
                </a:solidFill>
              </a:rPr>
              <a:t>николаевич</a:t>
            </a:r>
            <a:endParaRPr lang="ru-RU" cap="al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187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84" t="-9222" r="14863" b="29963"/>
          <a:stretch/>
        </p:blipFill>
        <p:spPr bwMode="auto">
          <a:xfrm>
            <a:off x="-1" y="6032944"/>
            <a:ext cx="10693401" cy="1533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4294967295"/>
          </p:nvPr>
        </p:nvSpPr>
        <p:spPr/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</a:bodyPr>
          <a:lstStyle/>
          <a:p>
            <a:fld id="{308C04AD-19B0-4CB6-B801-19606B4031E4}" type="slidenum">
              <a:rPr lang="ru-RU" b="1">
                <a:solidFill>
                  <a:srgbClr val="756542"/>
                </a:solidFill>
              </a:rPr>
              <a:pPr/>
              <a:t>2</a:t>
            </a:fld>
            <a:endParaRPr lang="ru-RU" b="1" dirty="0">
              <a:solidFill>
                <a:srgbClr val="75654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81175"/>
            <a:ext cx="9440882" cy="947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ЧАСТО ЗАДАВАЕМЫЕ ВОПРОСЫ</a:t>
            </a:r>
          </a:p>
        </p:txBody>
      </p:sp>
      <p:sp>
        <p:nvSpPr>
          <p:cNvPr id="29" name="Rectangle 6"/>
          <p:cNvSpPr>
            <a:spLocks noChangeArrowheads="1"/>
          </p:cNvSpPr>
          <p:nvPr/>
        </p:nvSpPr>
        <p:spPr bwMode="auto">
          <a:xfrm>
            <a:off x="1003786" y="1425107"/>
            <a:ext cx="9572406" cy="843216"/>
          </a:xfrm>
          <a:prstGeom prst="rect">
            <a:avLst/>
          </a:prstGeom>
          <a:solidFill>
            <a:srgbClr val="D96E33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altLang="ru-RU" sz="2000" b="1" dirty="0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ПРЕДМЕТ РЕГУЛИРОВАНИЯ – СДЕЛКИ С ДРЕВЕСИНОЙ,</a:t>
            </a:r>
          </a:p>
          <a:p>
            <a:pPr>
              <a:defRPr/>
            </a:pPr>
            <a:r>
              <a:rPr lang="ru-RU" altLang="ru-RU" sz="2000" b="1" cap="all" dirty="0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возникновение и переход права собственности на древесину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92375" y="1425106"/>
            <a:ext cx="811412" cy="843216"/>
          </a:xfrm>
          <a:prstGeom prst="rect">
            <a:avLst/>
          </a:prstGeom>
          <a:solidFill>
            <a:srgbClr val="7B5F4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280033" y="1638228"/>
            <a:ext cx="630529" cy="495675"/>
            <a:chOff x="2690768" y="-1444684"/>
            <a:chExt cx="712871" cy="560406"/>
          </a:xfrm>
        </p:grpSpPr>
        <p:sp>
          <p:nvSpPr>
            <p:cNvPr id="44" name="Freeform 17"/>
            <p:cNvSpPr>
              <a:spLocks/>
            </p:cNvSpPr>
            <p:nvPr/>
          </p:nvSpPr>
          <p:spPr bwMode="auto">
            <a:xfrm>
              <a:off x="2690768" y="-1444684"/>
              <a:ext cx="581258" cy="552359"/>
            </a:xfrm>
            <a:custGeom>
              <a:avLst/>
              <a:gdLst>
                <a:gd name="T0" fmla="*/ 0 w 18008"/>
                <a:gd name="T1" fmla="*/ 1393 h 16170"/>
                <a:gd name="T2" fmla="*/ 0 w 18008"/>
                <a:gd name="T3" fmla="*/ 9043 h 16170"/>
                <a:gd name="T4" fmla="*/ 1197 w 18008"/>
                <a:gd name="T5" fmla="*/ 9437 h 16170"/>
                <a:gd name="T6" fmla="*/ 5206 w 18008"/>
                <a:gd name="T7" fmla="*/ 8501 h 16170"/>
                <a:gd name="T8" fmla="*/ 5845 w 18008"/>
                <a:gd name="T9" fmla="*/ 9447 h 16170"/>
                <a:gd name="T10" fmla="*/ 7042 w 18008"/>
                <a:gd name="T11" fmla="*/ 10654 h 16170"/>
                <a:gd name="T12" fmla="*/ 7456 w 18008"/>
                <a:gd name="T13" fmla="*/ 11012 h 16170"/>
                <a:gd name="T14" fmla="*/ 8276 w 18008"/>
                <a:gd name="T15" fmla="*/ 11744 h 16170"/>
                <a:gd name="T16" fmla="*/ 8721 w 18008"/>
                <a:gd name="T17" fmla="*/ 12497 h 16170"/>
                <a:gd name="T18" fmla="*/ 9809 w 18008"/>
                <a:gd name="T19" fmla="*/ 13386 h 16170"/>
                <a:gd name="T20" fmla="*/ 10128 w 18008"/>
                <a:gd name="T21" fmla="*/ 14660 h 16170"/>
                <a:gd name="T22" fmla="*/ 10354 w 18008"/>
                <a:gd name="T23" fmla="*/ 15207 h 16170"/>
                <a:gd name="T24" fmla="*/ 10744 w 18008"/>
                <a:gd name="T25" fmla="*/ 15592 h 16170"/>
                <a:gd name="T26" fmla="*/ 12158 w 18008"/>
                <a:gd name="T27" fmla="*/ 14353 h 16170"/>
                <a:gd name="T28" fmla="*/ 11424 w 18008"/>
                <a:gd name="T29" fmla="*/ 13501 h 16170"/>
                <a:gd name="T30" fmla="*/ 10743 w 18008"/>
                <a:gd name="T31" fmla="*/ 12594 h 16170"/>
                <a:gd name="T32" fmla="*/ 12921 w 18008"/>
                <a:gd name="T33" fmla="*/ 14506 h 16170"/>
                <a:gd name="T34" fmla="*/ 13960 w 18008"/>
                <a:gd name="T35" fmla="*/ 14296 h 16170"/>
                <a:gd name="T36" fmla="*/ 13569 w 18008"/>
                <a:gd name="T37" fmla="*/ 12555 h 16170"/>
                <a:gd name="T38" fmla="*/ 12881 w 18008"/>
                <a:gd name="T39" fmla="*/ 11903 h 16170"/>
                <a:gd name="T40" fmla="*/ 12271 w 18008"/>
                <a:gd name="T41" fmla="*/ 11164 h 16170"/>
                <a:gd name="T42" fmla="*/ 13840 w 18008"/>
                <a:gd name="T43" fmla="*/ 12390 h 16170"/>
                <a:gd name="T44" fmla="*/ 14571 w 18008"/>
                <a:gd name="T45" fmla="*/ 13037 h 16170"/>
                <a:gd name="T46" fmla="*/ 16118 w 18008"/>
                <a:gd name="T47" fmla="*/ 12262 h 16170"/>
                <a:gd name="T48" fmla="*/ 15629 w 18008"/>
                <a:gd name="T49" fmla="*/ 11377 h 16170"/>
                <a:gd name="T50" fmla="*/ 14408 w 18008"/>
                <a:gd name="T51" fmla="*/ 9871 h 16170"/>
                <a:gd name="T52" fmla="*/ 16122 w 18008"/>
                <a:gd name="T53" fmla="*/ 11343 h 16170"/>
                <a:gd name="T54" fmla="*/ 17747 w 18008"/>
                <a:gd name="T55" fmla="*/ 10423 h 16170"/>
                <a:gd name="T56" fmla="*/ 17305 w 18008"/>
                <a:gd name="T57" fmla="*/ 9807 h 16170"/>
                <a:gd name="T58" fmla="*/ 16777 w 18008"/>
                <a:gd name="T59" fmla="*/ 9276 h 16170"/>
                <a:gd name="T60" fmla="*/ 14662 w 18008"/>
                <a:gd name="T61" fmla="*/ 7158 h 16170"/>
                <a:gd name="T62" fmla="*/ 13604 w 18008"/>
                <a:gd name="T63" fmla="*/ 6101 h 16170"/>
                <a:gd name="T64" fmla="*/ 10687 w 18008"/>
                <a:gd name="T65" fmla="*/ 5977 h 16170"/>
                <a:gd name="T66" fmla="*/ 9226 w 18008"/>
                <a:gd name="T67" fmla="*/ 6636 h 16170"/>
                <a:gd name="T68" fmla="*/ 6542 w 18008"/>
                <a:gd name="T69" fmla="*/ 3670 h 16170"/>
                <a:gd name="T70" fmla="*/ 7580 w 18008"/>
                <a:gd name="T71" fmla="*/ 2591 h 16170"/>
                <a:gd name="T72" fmla="*/ 8901 w 18008"/>
                <a:gd name="T73" fmla="*/ 1796 h 16170"/>
                <a:gd name="T74" fmla="*/ 10257 w 18008"/>
                <a:gd name="T75" fmla="*/ 1042 h 16170"/>
                <a:gd name="T76" fmla="*/ 9172 w 18008"/>
                <a:gd name="T77" fmla="*/ 370 h 16170"/>
                <a:gd name="T78" fmla="*/ 5194 w 18008"/>
                <a:gd name="T79" fmla="*/ 1474 h 16170"/>
                <a:gd name="T80" fmla="*/ 4086 w 18008"/>
                <a:gd name="T81" fmla="*/ 2130 h 16170"/>
                <a:gd name="T82" fmla="*/ 1286 w 18008"/>
                <a:gd name="T83" fmla="*/ 1836 h 16170"/>
                <a:gd name="T84" fmla="*/ 0 w 18008"/>
                <a:gd name="T85" fmla="*/ 1393 h 16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008" h="16170">
                  <a:moveTo>
                    <a:pt x="0" y="1393"/>
                  </a:moveTo>
                  <a:lnTo>
                    <a:pt x="0" y="9043"/>
                  </a:lnTo>
                  <a:lnTo>
                    <a:pt x="1197" y="9437"/>
                  </a:lnTo>
                  <a:cubicBezTo>
                    <a:pt x="1750" y="7754"/>
                    <a:pt x="4069" y="7242"/>
                    <a:pt x="5206" y="8501"/>
                  </a:cubicBezTo>
                  <a:cubicBezTo>
                    <a:pt x="5745" y="9099"/>
                    <a:pt x="5480" y="9303"/>
                    <a:pt x="5845" y="9447"/>
                  </a:cubicBezTo>
                  <a:cubicBezTo>
                    <a:pt x="6411" y="9668"/>
                    <a:pt x="6844" y="10131"/>
                    <a:pt x="7042" y="10654"/>
                  </a:cubicBezTo>
                  <a:cubicBezTo>
                    <a:pt x="7164" y="10978"/>
                    <a:pt x="7155" y="10860"/>
                    <a:pt x="7456" y="11012"/>
                  </a:cubicBezTo>
                  <a:cubicBezTo>
                    <a:pt x="7824" y="11198"/>
                    <a:pt x="8062" y="11426"/>
                    <a:pt x="8276" y="11744"/>
                  </a:cubicBezTo>
                  <a:cubicBezTo>
                    <a:pt x="8661" y="12315"/>
                    <a:pt x="8391" y="12368"/>
                    <a:pt x="8721" y="12497"/>
                  </a:cubicBezTo>
                  <a:cubicBezTo>
                    <a:pt x="9209" y="12688"/>
                    <a:pt x="9554" y="12974"/>
                    <a:pt x="9809" y="13386"/>
                  </a:cubicBezTo>
                  <a:cubicBezTo>
                    <a:pt x="10023" y="13730"/>
                    <a:pt x="10155" y="14167"/>
                    <a:pt x="10128" y="14660"/>
                  </a:cubicBezTo>
                  <a:cubicBezTo>
                    <a:pt x="10108" y="15029"/>
                    <a:pt x="10162" y="15019"/>
                    <a:pt x="10354" y="15207"/>
                  </a:cubicBezTo>
                  <a:cubicBezTo>
                    <a:pt x="10511" y="15361"/>
                    <a:pt x="10571" y="15464"/>
                    <a:pt x="10744" y="15592"/>
                  </a:cubicBezTo>
                  <a:cubicBezTo>
                    <a:pt x="11524" y="16170"/>
                    <a:pt x="12660" y="15258"/>
                    <a:pt x="12158" y="14353"/>
                  </a:cubicBezTo>
                  <a:cubicBezTo>
                    <a:pt x="12003" y="14072"/>
                    <a:pt x="11631" y="13746"/>
                    <a:pt x="11424" y="13501"/>
                  </a:cubicBezTo>
                  <a:cubicBezTo>
                    <a:pt x="11257" y="13304"/>
                    <a:pt x="10796" y="12849"/>
                    <a:pt x="10743" y="12594"/>
                  </a:cubicBezTo>
                  <a:cubicBezTo>
                    <a:pt x="11222" y="12737"/>
                    <a:pt x="12455" y="14324"/>
                    <a:pt x="12921" y="14506"/>
                  </a:cubicBezTo>
                  <a:cubicBezTo>
                    <a:pt x="13329" y="14666"/>
                    <a:pt x="13736" y="14523"/>
                    <a:pt x="13960" y="14296"/>
                  </a:cubicBezTo>
                  <a:cubicBezTo>
                    <a:pt x="14584" y="13662"/>
                    <a:pt x="14114" y="13003"/>
                    <a:pt x="13569" y="12555"/>
                  </a:cubicBezTo>
                  <a:lnTo>
                    <a:pt x="12881" y="11903"/>
                  </a:lnTo>
                  <a:cubicBezTo>
                    <a:pt x="12725" y="11741"/>
                    <a:pt x="12308" y="11375"/>
                    <a:pt x="12271" y="11164"/>
                  </a:cubicBezTo>
                  <a:cubicBezTo>
                    <a:pt x="12551" y="11202"/>
                    <a:pt x="13622" y="12190"/>
                    <a:pt x="13840" y="12390"/>
                  </a:cubicBezTo>
                  <a:cubicBezTo>
                    <a:pt x="14104" y="12630"/>
                    <a:pt x="14325" y="12842"/>
                    <a:pt x="14571" y="13037"/>
                  </a:cubicBezTo>
                  <a:cubicBezTo>
                    <a:pt x="15176" y="13515"/>
                    <a:pt x="16141" y="13144"/>
                    <a:pt x="16118" y="12262"/>
                  </a:cubicBezTo>
                  <a:cubicBezTo>
                    <a:pt x="16107" y="11857"/>
                    <a:pt x="15811" y="11561"/>
                    <a:pt x="15629" y="11377"/>
                  </a:cubicBezTo>
                  <a:cubicBezTo>
                    <a:pt x="15439" y="11185"/>
                    <a:pt x="14489" y="10155"/>
                    <a:pt x="14408" y="9871"/>
                  </a:cubicBezTo>
                  <a:cubicBezTo>
                    <a:pt x="14669" y="9853"/>
                    <a:pt x="15846" y="11062"/>
                    <a:pt x="16122" y="11343"/>
                  </a:cubicBezTo>
                  <a:cubicBezTo>
                    <a:pt x="16820" y="12053"/>
                    <a:pt x="18008" y="11389"/>
                    <a:pt x="17747" y="10423"/>
                  </a:cubicBezTo>
                  <a:cubicBezTo>
                    <a:pt x="17660" y="10102"/>
                    <a:pt x="17470" y="9975"/>
                    <a:pt x="17305" y="9807"/>
                  </a:cubicBezTo>
                  <a:cubicBezTo>
                    <a:pt x="17124" y="9621"/>
                    <a:pt x="16964" y="9456"/>
                    <a:pt x="16777" y="9276"/>
                  </a:cubicBezTo>
                  <a:cubicBezTo>
                    <a:pt x="16053" y="8580"/>
                    <a:pt x="15388" y="7855"/>
                    <a:pt x="14662" y="7158"/>
                  </a:cubicBezTo>
                  <a:lnTo>
                    <a:pt x="13604" y="6101"/>
                  </a:lnTo>
                  <a:cubicBezTo>
                    <a:pt x="12458" y="4907"/>
                    <a:pt x="12049" y="5389"/>
                    <a:pt x="10687" y="5977"/>
                  </a:cubicBezTo>
                  <a:cubicBezTo>
                    <a:pt x="10197" y="6188"/>
                    <a:pt x="9739" y="6434"/>
                    <a:pt x="9226" y="6636"/>
                  </a:cubicBezTo>
                  <a:cubicBezTo>
                    <a:pt x="7415" y="7351"/>
                    <a:pt x="5720" y="5328"/>
                    <a:pt x="6542" y="3670"/>
                  </a:cubicBezTo>
                  <a:cubicBezTo>
                    <a:pt x="6811" y="3127"/>
                    <a:pt x="7088" y="2894"/>
                    <a:pt x="7580" y="2591"/>
                  </a:cubicBezTo>
                  <a:cubicBezTo>
                    <a:pt x="8034" y="2311"/>
                    <a:pt x="8439" y="2063"/>
                    <a:pt x="8901" y="1796"/>
                  </a:cubicBezTo>
                  <a:lnTo>
                    <a:pt x="10257" y="1042"/>
                  </a:lnTo>
                  <a:cubicBezTo>
                    <a:pt x="10172" y="805"/>
                    <a:pt x="9515" y="459"/>
                    <a:pt x="9172" y="370"/>
                  </a:cubicBezTo>
                  <a:cubicBezTo>
                    <a:pt x="7731" y="0"/>
                    <a:pt x="6479" y="765"/>
                    <a:pt x="5194" y="1474"/>
                  </a:cubicBezTo>
                  <a:cubicBezTo>
                    <a:pt x="4817" y="1681"/>
                    <a:pt x="4450" y="1946"/>
                    <a:pt x="4086" y="2130"/>
                  </a:cubicBezTo>
                  <a:cubicBezTo>
                    <a:pt x="3152" y="2605"/>
                    <a:pt x="2217" y="2183"/>
                    <a:pt x="1286" y="1836"/>
                  </a:cubicBezTo>
                  <a:cubicBezTo>
                    <a:pt x="936" y="1706"/>
                    <a:pt x="354" y="1477"/>
                    <a:pt x="0" y="139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45" name="Freeform 18"/>
            <p:cNvSpPr>
              <a:spLocks/>
            </p:cNvSpPr>
            <p:nvPr/>
          </p:nvSpPr>
          <p:spPr bwMode="auto">
            <a:xfrm>
              <a:off x="2915306" y="-1440057"/>
              <a:ext cx="488333" cy="310777"/>
            </a:xfrm>
            <a:custGeom>
              <a:avLst/>
              <a:gdLst>
                <a:gd name="T0" fmla="*/ 15127 w 15127"/>
                <a:gd name="T1" fmla="*/ 8677 h 9097"/>
                <a:gd name="T2" fmla="*/ 15127 w 15127"/>
                <a:gd name="T3" fmla="*/ 2000 h 9097"/>
                <a:gd name="T4" fmla="*/ 13934 w 15127"/>
                <a:gd name="T5" fmla="*/ 2258 h 9097"/>
                <a:gd name="T6" fmla="*/ 12749 w 15127"/>
                <a:gd name="T7" fmla="*/ 2520 h 9097"/>
                <a:gd name="T8" fmla="*/ 9737 w 15127"/>
                <a:gd name="T9" fmla="*/ 1711 h 9097"/>
                <a:gd name="T10" fmla="*/ 8159 w 15127"/>
                <a:gd name="T11" fmla="*/ 396 h 9097"/>
                <a:gd name="T12" fmla="*/ 7084 w 15127"/>
                <a:gd name="T13" fmla="*/ 28 h 9097"/>
                <a:gd name="T14" fmla="*/ 6049 w 15127"/>
                <a:gd name="T15" fmla="*/ 436 h 9097"/>
                <a:gd name="T16" fmla="*/ 5120 w 15127"/>
                <a:gd name="T17" fmla="*/ 953 h 9097"/>
                <a:gd name="T18" fmla="*/ 3259 w 15127"/>
                <a:gd name="T19" fmla="*/ 1987 h 9097"/>
                <a:gd name="T20" fmla="*/ 1430 w 15127"/>
                <a:gd name="T21" fmla="*/ 3051 h 9097"/>
                <a:gd name="T22" fmla="*/ 374 w 15127"/>
                <a:gd name="T23" fmla="*/ 4795 h 9097"/>
                <a:gd name="T24" fmla="*/ 2264 w 15127"/>
                <a:gd name="T25" fmla="*/ 5470 h 9097"/>
                <a:gd name="T26" fmla="*/ 5123 w 15127"/>
                <a:gd name="T27" fmla="*/ 3991 h 9097"/>
                <a:gd name="T28" fmla="*/ 7157 w 15127"/>
                <a:gd name="T29" fmla="*/ 4397 h 9097"/>
                <a:gd name="T30" fmla="*/ 10819 w 15127"/>
                <a:gd name="T31" fmla="*/ 8001 h 9097"/>
                <a:gd name="T32" fmla="*/ 12622 w 15127"/>
                <a:gd name="T33" fmla="*/ 9095 h 9097"/>
                <a:gd name="T34" fmla="*/ 15127 w 15127"/>
                <a:gd name="T35" fmla="*/ 8677 h 9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127" h="9097">
                  <a:moveTo>
                    <a:pt x="15127" y="8677"/>
                  </a:moveTo>
                  <a:lnTo>
                    <a:pt x="15127" y="2000"/>
                  </a:lnTo>
                  <a:cubicBezTo>
                    <a:pt x="14774" y="2049"/>
                    <a:pt x="14301" y="2174"/>
                    <a:pt x="13934" y="2258"/>
                  </a:cubicBezTo>
                  <a:cubicBezTo>
                    <a:pt x="13544" y="2346"/>
                    <a:pt x="13147" y="2435"/>
                    <a:pt x="12749" y="2520"/>
                  </a:cubicBezTo>
                  <a:cubicBezTo>
                    <a:pt x="11055" y="2880"/>
                    <a:pt x="11275" y="3050"/>
                    <a:pt x="9737" y="1711"/>
                  </a:cubicBezTo>
                  <a:cubicBezTo>
                    <a:pt x="9365" y="1388"/>
                    <a:pt x="8518" y="647"/>
                    <a:pt x="8159" y="396"/>
                  </a:cubicBezTo>
                  <a:cubicBezTo>
                    <a:pt x="7863" y="189"/>
                    <a:pt x="7528" y="0"/>
                    <a:pt x="7084" y="28"/>
                  </a:cubicBezTo>
                  <a:cubicBezTo>
                    <a:pt x="6712" y="52"/>
                    <a:pt x="6320" y="285"/>
                    <a:pt x="6049" y="436"/>
                  </a:cubicBezTo>
                  <a:cubicBezTo>
                    <a:pt x="5723" y="618"/>
                    <a:pt x="5438" y="775"/>
                    <a:pt x="5120" y="953"/>
                  </a:cubicBezTo>
                  <a:cubicBezTo>
                    <a:pt x="4476" y="1315"/>
                    <a:pt x="3876" y="1645"/>
                    <a:pt x="3259" y="1987"/>
                  </a:cubicBezTo>
                  <a:cubicBezTo>
                    <a:pt x="2640" y="2330"/>
                    <a:pt x="2022" y="2681"/>
                    <a:pt x="1430" y="3051"/>
                  </a:cubicBezTo>
                  <a:cubicBezTo>
                    <a:pt x="908" y="3378"/>
                    <a:pt x="0" y="3812"/>
                    <a:pt x="374" y="4795"/>
                  </a:cubicBezTo>
                  <a:cubicBezTo>
                    <a:pt x="634" y="5479"/>
                    <a:pt x="1446" y="5848"/>
                    <a:pt x="2264" y="5470"/>
                  </a:cubicBezTo>
                  <a:cubicBezTo>
                    <a:pt x="3207" y="5035"/>
                    <a:pt x="4224" y="4424"/>
                    <a:pt x="5123" y="3991"/>
                  </a:cubicBezTo>
                  <a:cubicBezTo>
                    <a:pt x="6124" y="3510"/>
                    <a:pt x="6548" y="3779"/>
                    <a:pt x="7157" y="4397"/>
                  </a:cubicBezTo>
                  <a:lnTo>
                    <a:pt x="10819" y="8001"/>
                  </a:lnTo>
                  <a:cubicBezTo>
                    <a:pt x="11306" y="8419"/>
                    <a:pt x="11666" y="9097"/>
                    <a:pt x="12622" y="9095"/>
                  </a:cubicBezTo>
                  <a:cubicBezTo>
                    <a:pt x="13270" y="9094"/>
                    <a:pt x="14477" y="8802"/>
                    <a:pt x="15127" y="867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46" name="Freeform 19"/>
            <p:cNvSpPr>
              <a:spLocks/>
            </p:cNvSpPr>
            <p:nvPr/>
          </p:nvSpPr>
          <p:spPr bwMode="auto">
            <a:xfrm>
              <a:off x="2744058" y="-1148791"/>
              <a:ext cx="247675" cy="264513"/>
            </a:xfrm>
            <a:custGeom>
              <a:avLst/>
              <a:gdLst>
                <a:gd name="T0" fmla="*/ 3019 w 7671"/>
                <a:gd name="T1" fmla="*/ 1688 h 7746"/>
                <a:gd name="T2" fmla="*/ 3040 w 7671"/>
                <a:gd name="T3" fmla="*/ 1165 h 7746"/>
                <a:gd name="T4" fmla="*/ 2314 w 7671"/>
                <a:gd name="T5" fmla="*/ 233 h 7746"/>
                <a:gd name="T6" fmla="*/ 714 w 7671"/>
                <a:gd name="T7" fmla="*/ 744 h 7746"/>
                <a:gd name="T8" fmla="*/ 975 w 7671"/>
                <a:gd name="T9" fmla="*/ 2873 h 7746"/>
                <a:gd name="T10" fmla="*/ 1923 w 7671"/>
                <a:gd name="T11" fmla="*/ 2730 h 7746"/>
                <a:gd name="T12" fmla="*/ 1965 w 7671"/>
                <a:gd name="T13" fmla="*/ 4109 h 7746"/>
                <a:gd name="T14" fmla="*/ 3358 w 7671"/>
                <a:gd name="T15" fmla="*/ 4199 h 7746"/>
                <a:gd name="T16" fmla="*/ 3412 w 7671"/>
                <a:gd name="T17" fmla="*/ 5625 h 7746"/>
                <a:gd name="T18" fmla="*/ 4893 w 7671"/>
                <a:gd name="T19" fmla="*/ 5673 h 7746"/>
                <a:gd name="T20" fmla="*/ 4618 w 7671"/>
                <a:gd name="T21" fmla="*/ 6599 h 7746"/>
                <a:gd name="T22" fmla="*/ 6817 w 7671"/>
                <a:gd name="T23" fmla="*/ 7061 h 7746"/>
                <a:gd name="T24" fmla="*/ 6821 w 7671"/>
                <a:gd name="T25" fmla="*/ 4862 h 7746"/>
                <a:gd name="T26" fmla="*/ 5854 w 7671"/>
                <a:gd name="T27" fmla="*/ 4780 h 7746"/>
                <a:gd name="T28" fmla="*/ 5633 w 7671"/>
                <a:gd name="T29" fmla="*/ 3510 h 7746"/>
                <a:gd name="T30" fmla="*/ 4446 w 7671"/>
                <a:gd name="T31" fmla="*/ 3172 h 7746"/>
                <a:gd name="T32" fmla="*/ 4167 w 7671"/>
                <a:gd name="T33" fmla="*/ 1978 h 7746"/>
                <a:gd name="T34" fmla="*/ 3019 w 7671"/>
                <a:gd name="T35" fmla="*/ 1688 h 7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671" h="7746">
                  <a:moveTo>
                    <a:pt x="3019" y="1688"/>
                  </a:moveTo>
                  <a:cubicBezTo>
                    <a:pt x="3007" y="1515"/>
                    <a:pt x="3061" y="1387"/>
                    <a:pt x="3040" y="1165"/>
                  </a:cubicBezTo>
                  <a:cubicBezTo>
                    <a:pt x="2999" y="728"/>
                    <a:pt x="2732" y="377"/>
                    <a:pt x="2314" y="233"/>
                  </a:cubicBezTo>
                  <a:cubicBezTo>
                    <a:pt x="1639" y="0"/>
                    <a:pt x="999" y="368"/>
                    <a:pt x="714" y="744"/>
                  </a:cubicBezTo>
                  <a:cubicBezTo>
                    <a:pt x="0" y="1683"/>
                    <a:pt x="163" y="2719"/>
                    <a:pt x="975" y="2873"/>
                  </a:cubicBezTo>
                  <a:cubicBezTo>
                    <a:pt x="1311" y="2937"/>
                    <a:pt x="1600" y="2769"/>
                    <a:pt x="1923" y="2730"/>
                  </a:cubicBezTo>
                  <a:cubicBezTo>
                    <a:pt x="1801" y="3299"/>
                    <a:pt x="1473" y="3608"/>
                    <a:pt x="1965" y="4109"/>
                  </a:cubicBezTo>
                  <a:cubicBezTo>
                    <a:pt x="2418" y="4569"/>
                    <a:pt x="2766" y="4323"/>
                    <a:pt x="3358" y="4199"/>
                  </a:cubicBezTo>
                  <a:cubicBezTo>
                    <a:pt x="3318" y="4517"/>
                    <a:pt x="2876" y="5133"/>
                    <a:pt x="3412" y="5625"/>
                  </a:cubicBezTo>
                  <a:cubicBezTo>
                    <a:pt x="3884" y="6059"/>
                    <a:pt x="4338" y="5756"/>
                    <a:pt x="4893" y="5673"/>
                  </a:cubicBezTo>
                  <a:cubicBezTo>
                    <a:pt x="4820" y="5990"/>
                    <a:pt x="4602" y="6193"/>
                    <a:pt x="4618" y="6599"/>
                  </a:cubicBezTo>
                  <a:cubicBezTo>
                    <a:pt x="4650" y="7469"/>
                    <a:pt x="5810" y="7746"/>
                    <a:pt x="6817" y="7061"/>
                  </a:cubicBezTo>
                  <a:cubicBezTo>
                    <a:pt x="7630" y="6509"/>
                    <a:pt x="7671" y="5292"/>
                    <a:pt x="6821" y="4862"/>
                  </a:cubicBezTo>
                  <a:cubicBezTo>
                    <a:pt x="6406" y="4653"/>
                    <a:pt x="6287" y="4762"/>
                    <a:pt x="5854" y="4780"/>
                  </a:cubicBezTo>
                  <a:cubicBezTo>
                    <a:pt x="5959" y="4248"/>
                    <a:pt x="5947" y="3851"/>
                    <a:pt x="5633" y="3510"/>
                  </a:cubicBezTo>
                  <a:cubicBezTo>
                    <a:pt x="5312" y="3163"/>
                    <a:pt x="5024" y="3159"/>
                    <a:pt x="4446" y="3172"/>
                  </a:cubicBezTo>
                  <a:cubicBezTo>
                    <a:pt x="4472" y="2604"/>
                    <a:pt x="4531" y="2338"/>
                    <a:pt x="4167" y="1978"/>
                  </a:cubicBezTo>
                  <a:cubicBezTo>
                    <a:pt x="3778" y="1592"/>
                    <a:pt x="3355" y="1689"/>
                    <a:pt x="3019" y="168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55" name="Таблица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076281"/>
              </p:ext>
            </p:extLst>
          </p:nvPr>
        </p:nvGraphicFramePr>
        <p:xfrm>
          <a:off x="301624" y="2563813"/>
          <a:ext cx="10198367" cy="4024317"/>
        </p:xfrm>
        <a:graphic>
          <a:graphicData uri="http://schemas.openxmlformats.org/drawingml/2006/table">
            <a:tbl>
              <a:tblPr firstRow="1" firstCol="1" bandRow="1"/>
              <a:tblGrid>
                <a:gridCol w="10198367"/>
              </a:tblGrid>
              <a:tr h="365847"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0"/>
                        </a:spcAft>
                        <a:buClr>
                          <a:schemeClr val="accent6">
                            <a:lumMod val="50000"/>
                          </a:schemeClr>
                        </a:buClr>
                        <a:buFont typeface="Wingdings" panose="05000000000000000000" pitchFamily="2" charset="2"/>
                        <a:buChar char="§"/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6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ОБЪЕМЫ</a:t>
                      </a:r>
                      <a:r>
                        <a:rPr lang="ru-RU" sz="16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ДРЕВЕСИНЫ В СОБСТВЕННОСТИ - Д</a:t>
                      </a:r>
                      <a:r>
                        <a:rPr lang="ru-RU" sz="16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ЕКЛАРАЦИЯ О СДЕЛКЕ ИЛИ ОТЧЕТ ОБ ИСПОЛЬЗОВАНИИ ЛЕСОВ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Clr>
                          <a:schemeClr val="accent6">
                            <a:lumMod val="50000"/>
                          </a:schemeClr>
                        </a:buClr>
                        <a:buFont typeface="Wingdings" panose="05000000000000000000" pitchFamily="2" charset="2"/>
                        <a:buChar char="§"/>
                        <a:tabLst>
                          <a:tab pos="2969895" algn="ctr"/>
                          <a:tab pos="5940425" algn="r"/>
                        </a:tabLst>
                      </a:pP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300" marR="313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65847"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0"/>
                        </a:spcAft>
                        <a:buClr>
                          <a:schemeClr val="accent6">
                            <a:lumMod val="50000"/>
                          </a:schemeClr>
                        </a:buClr>
                        <a:buFont typeface="Wingdings" panose="05000000000000000000" pitchFamily="2" charset="2"/>
                        <a:buChar char="§"/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6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ДЕКЛАРАЦИЯ О СДЕЛКЕ –</a:t>
                      </a:r>
                      <a:r>
                        <a:rPr lang="ru-RU" sz="16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ДЕКЛАРИРОВАНИЕ И ЕЖЕМЕСЯЧНЫЙ ОТЧЕТ ПО ЗАДЕКЛАРИРОВАННЫМ ОБЪЕМАМ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Clr>
                          <a:schemeClr val="accent6">
                            <a:lumMod val="50000"/>
                          </a:schemeClr>
                        </a:buClr>
                        <a:buFont typeface="Wingdings" panose="05000000000000000000" pitchFamily="2" charset="2"/>
                        <a:buChar char="§"/>
                        <a:tabLst>
                          <a:tab pos="2969895" algn="ctr"/>
                          <a:tab pos="5940425" algn="r"/>
                        </a:tabLst>
                      </a:pP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300" marR="313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847">
                <a:tc>
                  <a:txBody>
                    <a:bodyPr/>
                    <a:lstStyle/>
                    <a:p>
                      <a:pPr marL="285750" indent="-285750" algn="l" defTabSz="977402" rtl="0" eaLnBrk="1" latinLnBrk="0" hangingPunct="1">
                        <a:spcAft>
                          <a:spcPts val="0"/>
                        </a:spcAft>
                        <a:buClr>
                          <a:schemeClr val="accent6">
                            <a:lumMod val="50000"/>
                          </a:schemeClr>
                        </a:buClr>
                        <a:buFont typeface="Wingdings" panose="05000000000000000000" pitchFamily="2" charset="2"/>
                        <a:buChar char="§"/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ДЕКЛАРАЦИЯ О СДЕЛКЕ – В ПЯТЬ ДНЕЙ ПОСЛЕ ЗАКЛЮЧЕНИЯ, НО НЕ МЕНЕЕ ЧЕМ ЗА ДЕНЬ ДО ПЕРЕВОЗКИ</a:t>
                      </a:r>
                    </a:p>
                    <a:p>
                      <a:pPr marL="171450" indent="-171450" algn="l" defTabSz="977402" rtl="0" eaLnBrk="1" latinLnBrk="0" hangingPunct="1">
                        <a:spcAft>
                          <a:spcPts val="0"/>
                        </a:spcAft>
                        <a:buClr>
                          <a:schemeClr val="accent6">
                            <a:lumMod val="50000"/>
                          </a:schemeClr>
                        </a:buClr>
                        <a:buFont typeface="Wingdings" panose="05000000000000000000" pitchFamily="2" charset="2"/>
                        <a:buChar char="§"/>
                        <a:tabLst>
                          <a:tab pos="2969895" algn="ctr"/>
                          <a:tab pos="5940425" algn="r"/>
                        </a:tabLst>
                      </a:pPr>
                      <a:endParaRPr lang="ru-RU" sz="8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300" marR="313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65847"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0"/>
                        </a:spcAft>
                        <a:buClr>
                          <a:schemeClr val="accent6">
                            <a:lumMod val="50000"/>
                          </a:schemeClr>
                        </a:buClr>
                        <a:buFont typeface="Wingdings" panose="05000000000000000000" pitchFamily="2" charset="2"/>
                        <a:buChar char="§"/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6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ДЕЙСТВУЕТ ДЛЯ </a:t>
                      </a:r>
                      <a:r>
                        <a:rPr lang="ru-RU" sz="16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БРЁВЕН,</a:t>
                      </a:r>
                      <a:r>
                        <a:rPr lang="ru-RU" sz="16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ХЛЫСТОВ </a:t>
                      </a:r>
                      <a:r>
                        <a:rPr lang="ru-RU" sz="16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6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ПИЛОМАТЕРИАЛОВ </a:t>
                      </a:r>
                      <a:r>
                        <a:rPr lang="ru-RU" sz="16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ru-RU" sz="16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ПОЛНЫЙ ПЕРЕЧЕНЬ В ВИДАХ ДРЕВЕСИНЫ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Clr>
                          <a:schemeClr val="accent6">
                            <a:lumMod val="50000"/>
                          </a:schemeClr>
                        </a:buClr>
                        <a:buFont typeface="Wingdings" panose="05000000000000000000" pitchFamily="2" charset="2"/>
                        <a:buChar char="§"/>
                        <a:tabLst>
                          <a:tab pos="2969895" algn="ctr"/>
                          <a:tab pos="5940425" algn="r"/>
                        </a:tabLst>
                      </a:pP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300" marR="313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847"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0"/>
                        </a:spcAft>
                        <a:buClr>
                          <a:schemeClr val="accent6">
                            <a:lumMod val="50000"/>
                          </a:schemeClr>
                        </a:buClr>
                        <a:buFont typeface="Wingdings" panose="05000000000000000000" pitchFamily="2" charset="2"/>
                        <a:buChar char="§"/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6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СОПРОВОДИТЕЛЬНЫЙ ДОКУМЕНТ – ОТДЕЛЬНЫЙ И ОБЯЗАТЕЛЬНЫЙ ДЛЯ </a:t>
                      </a:r>
                      <a:r>
                        <a:rPr lang="ru-RU" sz="16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ВСЕХ ВИДОВ ДРЕВЕСИНЫ</a:t>
                      </a:r>
                      <a:endParaRPr lang="ru-RU" sz="1600" b="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spcAft>
                          <a:spcPts val="0"/>
                        </a:spcAft>
                        <a:buClr>
                          <a:schemeClr val="accent6">
                            <a:lumMod val="50000"/>
                          </a:schemeClr>
                        </a:buClr>
                        <a:buFont typeface="Wingdings" panose="05000000000000000000" pitchFamily="2" charset="2"/>
                        <a:buChar char="§"/>
                        <a:tabLst>
                          <a:tab pos="2969895" algn="ctr"/>
                          <a:tab pos="5940425" algn="r"/>
                        </a:tabLst>
                      </a:pPr>
                      <a:endParaRPr lang="ru-RU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300" marR="313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65847"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0"/>
                        </a:spcAft>
                        <a:buClr>
                          <a:schemeClr val="accent6">
                            <a:lumMod val="50000"/>
                          </a:schemeClr>
                        </a:buClr>
                        <a:buFont typeface="Wingdings" panose="05000000000000000000" pitchFamily="2" charset="2"/>
                        <a:buChar char="§"/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6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ЕГАИС – ПРАВА ПОЛЬЗОВАНИЯ ЛЕСНЫМИ УЧАСТКАМИ И ДЕКЛАРАЦИИ О </a:t>
                      </a:r>
                      <a:r>
                        <a:rPr lang="ru-RU" sz="16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СДЕЛКАХ С ДРЕВЕСИНОЙ</a:t>
                      </a:r>
                      <a:endParaRPr lang="ru-RU" sz="1600" b="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300" marR="313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847"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0"/>
                        </a:spcAft>
                        <a:buClr>
                          <a:schemeClr val="accent6">
                            <a:lumMod val="50000"/>
                          </a:schemeClr>
                        </a:buClr>
                        <a:buFont typeface="Wingdings" panose="05000000000000000000" pitchFamily="2" charset="2"/>
                        <a:buChar char="§"/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6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ЕГАИС – ИНФОРМАЦИЯ О ПРОИСХОЖДЕНИИ ДРЕВЕСИНЫ </a:t>
                      </a:r>
                      <a:r>
                        <a:rPr lang="ru-RU" sz="16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ЯВЛЯЕТСЯ ОФИЦИАЛЬНОЙ</a:t>
                      </a:r>
                      <a:endParaRPr lang="ru-RU" sz="1600" b="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300" marR="313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65847">
                <a:tc>
                  <a:txBody>
                    <a:bodyPr/>
                    <a:lstStyle/>
                    <a:p>
                      <a:pPr marL="285750" marR="0" indent="-285750" algn="l" defTabSz="9774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6">
                            <a:lumMod val="50000"/>
                          </a:schemeClr>
                        </a:buClr>
                        <a:buSzTx/>
                        <a:buFont typeface="Wingdings" panose="05000000000000000000" pitchFamily="2" charset="2"/>
                        <a:buChar char="§"/>
                        <a:tabLst>
                          <a:tab pos="2969895" algn="ctr"/>
                          <a:tab pos="5940425" algn="r"/>
                        </a:tabLst>
                        <a:defRPr/>
                      </a:pPr>
                      <a:r>
                        <a:rPr lang="ru-RU" sz="16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ЕГАИС – ПЕРЕЧЕНЬ ИНФОРМАЦИИ ДЛЯ СЕТЕЙ ОБЩЕГО ПОЛЬЗОВАНИЯ И ОТКРЫТЫЕ ДАННЫЕ</a:t>
                      </a:r>
                    </a:p>
                  </a:txBody>
                  <a:tcPr marL="31300" marR="313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847">
                <a:tc>
                  <a:txBody>
                    <a:bodyPr/>
                    <a:lstStyle/>
                    <a:p>
                      <a:pPr marL="285750" indent="-285750">
                        <a:spcAft>
                          <a:spcPts val="0"/>
                        </a:spcAft>
                        <a:buClr>
                          <a:schemeClr val="accent6">
                            <a:lumMod val="50000"/>
                          </a:schemeClr>
                        </a:buClr>
                        <a:buFont typeface="Wingdings" panose="05000000000000000000" pitchFamily="2" charset="2"/>
                        <a:buChar char="§"/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6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МАРКИРОВКА ЦЕННЫХ ПОРОД – ПОШТУЧНАЯ, ЗА СУТКИ ДО ВЫВОЗА ИЗ РОССИЙСКОЙ ФЕДЕРАЦИИ</a:t>
                      </a:r>
                    </a:p>
                  </a:txBody>
                  <a:tcPr marL="31300" marR="313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65847">
                <a:tc>
                  <a:txBody>
                    <a:bodyPr/>
                    <a:lstStyle/>
                    <a:p>
                      <a:pPr marL="285750" marR="0" indent="-285750" algn="l" defTabSz="9774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6">
                            <a:lumMod val="50000"/>
                          </a:schemeClr>
                        </a:buClr>
                        <a:buSzTx/>
                        <a:buFont typeface="Wingdings" panose="05000000000000000000" pitchFamily="2" charset="2"/>
                        <a:buChar char="§"/>
                        <a:tabLst>
                          <a:tab pos="2969895" algn="ctr"/>
                          <a:tab pos="5940425" algn="r"/>
                        </a:tabLst>
                        <a:defRPr/>
                      </a:pPr>
                      <a:r>
                        <a:rPr lang="ru-RU" sz="16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ПОРЯДОК УЧЕТА ДРЕВЕСИНЫ – ОТСЫЛОЧНАЯ НОРМА</a:t>
                      </a:r>
                      <a:r>
                        <a:rPr lang="ru-RU" sz="16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ОБ УЧЁТЕ ДО ВЫВОЗА ИЗ ЛЕСА</a:t>
                      </a:r>
                      <a:endParaRPr lang="ru-RU" sz="1600" b="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300" marR="313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847">
                <a:tc>
                  <a:txBody>
                    <a:bodyPr/>
                    <a:lstStyle/>
                    <a:p>
                      <a:pPr marL="285750" marR="0" indent="-285750" algn="l" defTabSz="9774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6">
                            <a:lumMod val="50000"/>
                          </a:schemeClr>
                        </a:buClr>
                        <a:buSzTx/>
                        <a:buFont typeface="Wingdings" panose="05000000000000000000" pitchFamily="2" charset="2"/>
                        <a:buChar char="§"/>
                        <a:tabLst>
                          <a:tab pos="2969895" algn="ctr"/>
                          <a:tab pos="5940425" algn="r"/>
                        </a:tabLst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ДРЕВЕСИНА ПОСЛЕ ЛИНЕЙЩИКОВ И МЕРОПРИЯТИЙ ПО ОЗВЛ – ДЕКЛАРИРУЕТСЯ, ЕСЛИ ЕСТЬ СДЕЛКА</a:t>
                      </a:r>
                    </a:p>
                  </a:txBody>
                  <a:tcPr marL="31300" marR="313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9875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4294967295"/>
          </p:nvPr>
        </p:nvSpPr>
        <p:spPr/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</a:bodyPr>
          <a:lstStyle/>
          <a:p>
            <a:fld id="{308C04AD-19B0-4CB6-B801-19606B4031E4}" type="slidenum">
              <a:rPr lang="ru-RU" b="1">
                <a:solidFill>
                  <a:srgbClr val="756542"/>
                </a:solidFill>
              </a:rPr>
              <a:pPr/>
              <a:t>3</a:t>
            </a:fld>
            <a:endParaRPr lang="ru-RU" b="1" dirty="0">
              <a:solidFill>
                <a:srgbClr val="75654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81175"/>
            <a:ext cx="9440882" cy="947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bg1"/>
                </a:solidFill>
              </a:rPr>
              <a:t>РАСПОРЯЖЕНИЕ ПРАВИТЕЛЬСТВА № 1047-Р ОТ 13 ИЮНЯ 2014 </a:t>
            </a:r>
            <a:r>
              <a:rPr lang="ru-RU" sz="2400" dirty="0" smtClean="0">
                <a:solidFill>
                  <a:schemeClr val="bg1"/>
                </a:solidFill>
              </a:rPr>
              <a:t>ГОДА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1118086" y="1254207"/>
            <a:ext cx="9458105" cy="843216"/>
          </a:xfrm>
          <a:prstGeom prst="rect">
            <a:avLst/>
          </a:prstGeom>
          <a:solidFill>
            <a:srgbClr val="D96E33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ts val="2000"/>
              </a:lnSpc>
              <a:defRPr/>
            </a:pPr>
            <a:r>
              <a:rPr lang="ru-RU" altLang="ru-RU" sz="2000" b="1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ОБ УТВЕРЖДЕНИИ ВИДОВ </a:t>
            </a: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ДРЕВЕСИНЫ,</a:t>
            </a:r>
            <a:r>
              <a:rPr lang="en-US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НА </a:t>
            </a:r>
            <a:r>
              <a:rPr lang="ru-RU" altLang="ru-RU" sz="2000" b="1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КОТОРЫЕ РАСПРОСТРАНЯЮТСЯ ТРЕБОВАНИЯ ЛЕСНОГО </a:t>
            </a: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КОДЕКСА</a:t>
            </a:r>
            <a:r>
              <a:rPr lang="en-US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О </a:t>
            </a:r>
            <a:r>
              <a:rPr lang="ru-RU" altLang="ru-RU" sz="2000" b="1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ТРАНСПОРТИРОВКЕ </a:t>
            </a: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ДРЕВЕСИНЫ</a:t>
            </a:r>
            <a:r>
              <a:rPr lang="en-US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/>
            </a:r>
            <a:br>
              <a:rPr lang="en-US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</a:b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altLang="ru-RU" sz="2000" b="1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И УЧЕТЕ СДЕЛОК С </a:t>
            </a: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НЕЙ – 2 СПИСКА: ОКПД2 и ТН ВЭД</a:t>
            </a:r>
            <a:endParaRPr lang="ru-RU" altLang="ru-RU" sz="2000" b="1" cap="all" dirty="0">
              <a:solidFill>
                <a:schemeClr val="bg1">
                  <a:lumMod val="9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08649" y="1254206"/>
            <a:ext cx="809437" cy="843216"/>
          </a:xfrm>
          <a:prstGeom prst="rect">
            <a:avLst/>
          </a:prstGeom>
          <a:solidFill>
            <a:srgbClr val="7B5F4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436474" y="1410624"/>
            <a:ext cx="271183" cy="443328"/>
            <a:chOff x="450775" y="1609059"/>
            <a:chExt cx="271183" cy="443328"/>
          </a:xfrm>
        </p:grpSpPr>
        <p:sp>
          <p:nvSpPr>
            <p:cNvPr id="9" name="Равнобедренный треугольник 8"/>
            <p:cNvSpPr/>
            <p:nvPr/>
          </p:nvSpPr>
          <p:spPr>
            <a:xfrm>
              <a:off x="450775" y="1609059"/>
              <a:ext cx="271183" cy="2337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Равнобедренный треугольник 54"/>
            <p:cNvSpPr/>
            <p:nvPr/>
          </p:nvSpPr>
          <p:spPr>
            <a:xfrm>
              <a:off x="450775" y="1723359"/>
              <a:ext cx="271183" cy="2337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562842" y="1938087"/>
              <a:ext cx="47047" cy="114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704190" y="1553720"/>
            <a:ext cx="288678" cy="376425"/>
            <a:chOff x="627994" y="1903222"/>
            <a:chExt cx="231269" cy="301565"/>
          </a:xfrm>
        </p:grpSpPr>
        <p:sp>
          <p:nvSpPr>
            <p:cNvPr id="64" name="Прямоугольник 63"/>
            <p:cNvSpPr/>
            <p:nvPr/>
          </p:nvSpPr>
          <p:spPr>
            <a:xfrm>
              <a:off x="715242" y="2090487"/>
              <a:ext cx="47047" cy="114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2" name="Группа 11"/>
            <p:cNvGrpSpPr/>
            <p:nvPr/>
          </p:nvGrpSpPr>
          <p:grpSpPr>
            <a:xfrm>
              <a:off x="627994" y="1903222"/>
              <a:ext cx="231269" cy="219411"/>
              <a:chOff x="386481" y="2052387"/>
              <a:chExt cx="231269" cy="219411"/>
            </a:xfrm>
          </p:grpSpPr>
          <p:sp>
            <p:nvSpPr>
              <p:cNvPr id="11" name="Овал 10"/>
              <p:cNvSpPr/>
              <p:nvPr/>
            </p:nvSpPr>
            <p:spPr>
              <a:xfrm>
                <a:off x="386481" y="2135731"/>
                <a:ext cx="128588" cy="1285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5" name="Овал 64"/>
              <p:cNvSpPr/>
              <p:nvPr/>
            </p:nvSpPr>
            <p:spPr>
              <a:xfrm>
                <a:off x="410293" y="2052387"/>
                <a:ext cx="128588" cy="1285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6" name="Овал 65"/>
              <p:cNvSpPr/>
              <p:nvPr/>
            </p:nvSpPr>
            <p:spPr>
              <a:xfrm>
                <a:off x="489165" y="2073817"/>
                <a:ext cx="107158" cy="10715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7" name="Овал 66"/>
              <p:cNvSpPr/>
              <p:nvPr/>
            </p:nvSpPr>
            <p:spPr>
              <a:xfrm>
                <a:off x="489162" y="2143210"/>
                <a:ext cx="128588" cy="1285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43" name="TextBox 42"/>
          <p:cNvSpPr txBox="1"/>
          <p:nvPr/>
        </p:nvSpPr>
        <p:spPr>
          <a:xfrm>
            <a:off x="207050" y="2120900"/>
            <a:ext cx="10381842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900"/>
              </a:lnSpc>
            </a:pPr>
            <a:r>
              <a:rPr lang="ru-RU" sz="1800" dirty="0" smtClean="0">
                <a:solidFill>
                  <a:srgbClr val="43755D"/>
                </a:solidFill>
              </a:rPr>
              <a:t>ВИДЫ ДРЕВЕСИНЫ, ПРЕДСТАВЛЕННЫЕ В ОБЩЕРОССИЙСКОМКЛАССИФИКАТОРЕ ПРОДУКЦИИ </a:t>
            </a:r>
            <a:br>
              <a:rPr lang="ru-RU" sz="1800" dirty="0" smtClean="0">
                <a:solidFill>
                  <a:srgbClr val="43755D"/>
                </a:solidFill>
              </a:rPr>
            </a:br>
            <a:r>
              <a:rPr lang="ru-RU" sz="1800" dirty="0" smtClean="0">
                <a:solidFill>
                  <a:srgbClr val="43755D"/>
                </a:solidFill>
              </a:rPr>
              <a:t>ПО ВИДАМ ЭКОНОМИЧЕСКОЙ ДЕЯТЕЛЬНОСТИ ОК 034-2014 (КПЕС 2008):</a:t>
            </a:r>
            <a:endParaRPr lang="ru-RU" sz="1800" dirty="0">
              <a:solidFill>
                <a:srgbClr val="43755D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492" y="2650025"/>
            <a:ext cx="8372208" cy="4534945"/>
          </a:xfrm>
          <a:prstGeom prst="rect">
            <a:avLst/>
          </a:prstGeom>
        </p:spPr>
      </p:pic>
      <p:pic>
        <p:nvPicPr>
          <p:cNvPr id="15" name="Picture 1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84" t="-9222" r="14863" b="29963"/>
          <a:stretch/>
        </p:blipFill>
        <p:spPr bwMode="auto">
          <a:xfrm>
            <a:off x="-1" y="6032944"/>
            <a:ext cx="10693401" cy="1533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849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4294967295"/>
          </p:nvPr>
        </p:nvSpPr>
        <p:spPr/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</a:bodyPr>
          <a:lstStyle/>
          <a:p>
            <a:fld id="{308C04AD-19B0-4CB6-B801-19606B4031E4}" type="slidenum">
              <a:rPr lang="ru-RU" b="1">
                <a:solidFill>
                  <a:srgbClr val="756542"/>
                </a:solidFill>
              </a:rPr>
              <a:pPr/>
              <a:t>4</a:t>
            </a:fld>
            <a:endParaRPr lang="ru-RU" b="1" dirty="0">
              <a:solidFill>
                <a:srgbClr val="75654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81175"/>
            <a:ext cx="9440882" cy="947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bg1"/>
                </a:solidFill>
              </a:rPr>
              <a:t>РАСПОРЯЖЕНИЕ ПРАВИТЕЛЬСТВА № 1047-Р ОТ 13 ИЮНЯ 2014 ГОДА</a:t>
            </a:r>
            <a:endParaRPr lang="en-US" sz="2400" dirty="0">
              <a:solidFill>
                <a:schemeClr val="bg1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bg1"/>
                </a:solidFill>
              </a:rPr>
              <a:t>РАСПОРЯЖЕНИЕ ПРАВИТЕЛЬСТВА № </a:t>
            </a:r>
            <a:r>
              <a:rPr lang="en-US" sz="2400" dirty="0">
                <a:solidFill>
                  <a:schemeClr val="bg1"/>
                </a:solidFill>
              </a:rPr>
              <a:t>911</a:t>
            </a:r>
            <a:r>
              <a:rPr lang="ru-RU" sz="2400" dirty="0">
                <a:solidFill>
                  <a:schemeClr val="bg1"/>
                </a:solidFill>
              </a:rPr>
              <a:t>-Р ОТ </a:t>
            </a:r>
            <a:r>
              <a:rPr lang="en-US" sz="2400" dirty="0">
                <a:solidFill>
                  <a:schemeClr val="bg1"/>
                </a:solidFill>
              </a:rPr>
              <a:t>12 </a:t>
            </a:r>
            <a:r>
              <a:rPr lang="ru-RU" sz="2400" dirty="0">
                <a:solidFill>
                  <a:schemeClr val="bg1"/>
                </a:solidFill>
              </a:rPr>
              <a:t>МАЯ 2017 ГОДА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1118086" y="1254207"/>
            <a:ext cx="9458105" cy="843216"/>
          </a:xfrm>
          <a:prstGeom prst="rect">
            <a:avLst/>
          </a:prstGeom>
          <a:solidFill>
            <a:srgbClr val="D96E33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ts val="2000"/>
              </a:lnSpc>
              <a:defRPr/>
            </a:pPr>
            <a:r>
              <a:rPr lang="ru-RU" altLang="ru-RU" sz="2000" b="1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ОБ УТВЕРЖДЕНИИ ВИДОВ </a:t>
            </a: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ДРЕВЕСИНЫ,</a:t>
            </a:r>
            <a:r>
              <a:rPr lang="en-US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НА </a:t>
            </a:r>
            <a:r>
              <a:rPr lang="ru-RU" altLang="ru-RU" sz="2000" b="1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КОТОРЫЕ РАСПРОСТРАНЯЮТСЯ ТРЕБОВАНИЯ ЛЕСНОГО </a:t>
            </a: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КОДЕКСА</a:t>
            </a:r>
            <a:r>
              <a:rPr lang="en-US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О </a:t>
            </a:r>
            <a:r>
              <a:rPr lang="ru-RU" altLang="ru-RU" sz="2000" b="1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ТРАНСПОРТИРОВКЕ </a:t>
            </a: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ДРЕВЕСИНЫ</a:t>
            </a:r>
            <a:r>
              <a:rPr lang="en-US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/>
            </a:r>
            <a:br>
              <a:rPr lang="en-US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</a:b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altLang="ru-RU" sz="2000" b="1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И УЧЕТЕ СДЕЛОК С НЕЙ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08649" y="1254206"/>
            <a:ext cx="809437" cy="843216"/>
          </a:xfrm>
          <a:prstGeom prst="rect">
            <a:avLst/>
          </a:prstGeom>
          <a:solidFill>
            <a:srgbClr val="7B5F4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436474" y="1410624"/>
            <a:ext cx="271183" cy="443328"/>
            <a:chOff x="450775" y="1609059"/>
            <a:chExt cx="271183" cy="443328"/>
          </a:xfrm>
        </p:grpSpPr>
        <p:sp>
          <p:nvSpPr>
            <p:cNvPr id="9" name="Равнобедренный треугольник 8"/>
            <p:cNvSpPr/>
            <p:nvPr/>
          </p:nvSpPr>
          <p:spPr>
            <a:xfrm>
              <a:off x="450775" y="1609059"/>
              <a:ext cx="271183" cy="2337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Равнобедренный треугольник 54"/>
            <p:cNvSpPr/>
            <p:nvPr/>
          </p:nvSpPr>
          <p:spPr>
            <a:xfrm>
              <a:off x="450775" y="1723359"/>
              <a:ext cx="271183" cy="2337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562842" y="1938087"/>
              <a:ext cx="47047" cy="114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704190" y="1553720"/>
            <a:ext cx="288678" cy="376425"/>
            <a:chOff x="627994" y="1903222"/>
            <a:chExt cx="231269" cy="301565"/>
          </a:xfrm>
        </p:grpSpPr>
        <p:sp>
          <p:nvSpPr>
            <p:cNvPr id="64" name="Прямоугольник 63"/>
            <p:cNvSpPr/>
            <p:nvPr/>
          </p:nvSpPr>
          <p:spPr>
            <a:xfrm>
              <a:off x="715242" y="2090487"/>
              <a:ext cx="47047" cy="114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2" name="Группа 11"/>
            <p:cNvGrpSpPr/>
            <p:nvPr/>
          </p:nvGrpSpPr>
          <p:grpSpPr>
            <a:xfrm>
              <a:off x="627994" y="1903222"/>
              <a:ext cx="231269" cy="219411"/>
              <a:chOff x="386481" y="2052387"/>
              <a:chExt cx="231269" cy="219411"/>
            </a:xfrm>
          </p:grpSpPr>
          <p:sp>
            <p:nvSpPr>
              <p:cNvPr id="11" name="Овал 10"/>
              <p:cNvSpPr/>
              <p:nvPr/>
            </p:nvSpPr>
            <p:spPr>
              <a:xfrm>
                <a:off x="386481" y="2135731"/>
                <a:ext cx="128588" cy="1285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5" name="Овал 64"/>
              <p:cNvSpPr/>
              <p:nvPr/>
            </p:nvSpPr>
            <p:spPr>
              <a:xfrm>
                <a:off x="410293" y="2052387"/>
                <a:ext cx="128588" cy="1285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6" name="Овал 65"/>
              <p:cNvSpPr/>
              <p:nvPr/>
            </p:nvSpPr>
            <p:spPr>
              <a:xfrm>
                <a:off x="489165" y="2073817"/>
                <a:ext cx="107158" cy="10715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7" name="Овал 66"/>
              <p:cNvSpPr/>
              <p:nvPr/>
            </p:nvSpPr>
            <p:spPr>
              <a:xfrm>
                <a:off x="489162" y="2143210"/>
                <a:ext cx="128588" cy="1285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43" name="TextBox 42"/>
          <p:cNvSpPr txBox="1"/>
          <p:nvPr/>
        </p:nvSpPr>
        <p:spPr>
          <a:xfrm>
            <a:off x="207050" y="2120900"/>
            <a:ext cx="10381842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900"/>
              </a:lnSpc>
            </a:pPr>
            <a:r>
              <a:rPr lang="ru-RU" sz="1800" dirty="0" smtClean="0">
                <a:solidFill>
                  <a:srgbClr val="43755D"/>
                </a:solidFill>
              </a:rPr>
              <a:t>ВИДЫ ДРЕВЕСИНЫ, ПРЕДСТАВЛЕННЫЕ В ОБЩЕРОССИЙСКОМКЛАССИФИКАТОРЕ ПРОДУКЦИИ </a:t>
            </a:r>
            <a:br>
              <a:rPr lang="ru-RU" sz="1800" dirty="0" smtClean="0">
                <a:solidFill>
                  <a:srgbClr val="43755D"/>
                </a:solidFill>
              </a:rPr>
            </a:br>
            <a:r>
              <a:rPr lang="ru-RU" sz="1800" dirty="0" smtClean="0">
                <a:solidFill>
                  <a:srgbClr val="43755D"/>
                </a:solidFill>
              </a:rPr>
              <a:t>ПО ВИДАМ ЭКОНОМИЧЕСКОЙ ДЕЯТЕЛЬНОСТИ ОК 034-2014 (КПЕС 2008):</a:t>
            </a:r>
            <a:endParaRPr lang="ru-RU" sz="1800" dirty="0">
              <a:solidFill>
                <a:srgbClr val="43755D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267" y="2700547"/>
            <a:ext cx="7778667" cy="4213444"/>
          </a:xfrm>
          <a:prstGeom prst="rect">
            <a:avLst/>
          </a:prstGeom>
        </p:spPr>
      </p:pic>
      <p:pic>
        <p:nvPicPr>
          <p:cNvPr id="15" name="Picture 1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84" t="-9222" r="14863" b="29963"/>
          <a:stretch/>
        </p:blipFill>
        <p:spPr bwMode="auto">
          <a:xfrm>
            <a:off x="-1" y="6032944"/>
            <a:ext cx="10693401" cy="1533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787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4294967295"/>
          </p:nvPr>
        </p:nvSpPr>
        <p:spPr/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</a:bodyPr>
          <a:lstStyle/>
          <a:p>
            <a:fld id="{308C04AD-19B0-4CB6-B801-19606B4031E4}" type="slidenum">
              <a:rPr lang="ru-RU" b="1">
                <a:solidFill>
                  <a:srgbClr val="756542"/>
                </a:solidFill>
              </a:rPr>
              <a:pPr/>
              <a:t>5</a:t>
            </a:fld>
            <a:endParaRPr lang="ru-RU" b="1" dirty="0">
              <a:solidFill>
                <a:srgbClr val="75654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81175"/>
            <a:ext cx="9440882" cy="947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bg1"/>
                </a:solidFill>
              </a:rPr>
              <a:t>РАСПОРЯЖЕНИЕ ПРАВИТЕЛЬСТВА № 1047-Р ОТ 13 ИЮНЯ 2014 ГОДА</a:t>
            </a:r>
            <a:endParaRPr lang="en-US" sz="2400" dirty="0">
              <a:solidFill>
                <a:schemeClr val="bg1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bg1"/>
                </a:solidFill>
              </a:rPr>
              <a:t>РАСПОРЯЖЕНИЕ ПРАВИТЕЛЬСТВА № </a:t>
            </a:r>
            <a:r>
              <a:rPr lang="en-US" sz="2400" dirty="0">
                <a:solidFill>
                  <a:schemeClr val="bg1"/>
                </a:solidFill>
              </a:rPr>
              <a:t>911</a:t>
            </a:r>
            <a:r>
              <a:rPr lang="ru-RU" sz="2400" dirty="0">
                <a:solidFill>
                  <a:schemeClr val="bg1"/>
                </a:solidFill>
              </a:rPr>
              <a:t>-Р ОТ </a:t>
            </a:r>
            <a:r>
              <a:rPr lang="en-US" sz="2400" dirty="0">
                <a:solidFill>
                  <a:schemeClr val="bg1"/>
                </a:solidFill>
              </a:rPr>
              <a:t>12 </a:t>
            </a:r>
            <a:r>
              <a:rPr lang="ru-RU" sz="2400" dirty="0">
                <a:solidFill>
                  <a:schemeClr val="bg1"/>
                </a:solidFill>
              </a:rPr>
              <a:t>МАЯ 2017 ГОДА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1118086" y="1254207"/>
            <a:ext cx="9458105" cy="843216"/>
          </a:xfrm>
          <a:prstGeom prst="rect">
            <a:avLst/>
          </a:prstGeom>
          <a:solidFill>
            <a:srgbClr val="D96E33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ts val="2000"/>
              </a:lnSpc>
              <a:defRPr/>
            </a:pPr>
            <a:r>
              <a:rPr lang="ru-RU" altLang="ru-RU" sz="2000" b="1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ОБ УТВЕРЖДЕНИИ ВИДОВ </a:t>
            </a: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ДРЕВЕСИНЫ,</a:t>
            </a:r>
            <a:r>
              <a:rPr lang="en-US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НА </a:t>
            </a:r>
            <a:r>
              <a:rPr lang="ru-RU" altLang="ru-RU" sz="2000" b="1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КОТОРЫЕ РАСПРОСТРАНЯЮТСЯ ТРЕБОВАНИЯ ЛЕСНОГО </a:t>
            </a: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КОДЕКСА</a:t>
            </a:r>
            <a:r>
              <a:rPr lang="en-US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О </a:t>
            </a:r>
            <a:r>
              <a:rPr lang="ru-RU" altLang="ru-RU" sz="2000" b="1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ТРАНСПОРТИРОВКЕ </a:t>
            </a: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ДРЕВЕСИНЫ</a:t>
            </a:r>
            <a:r>
              <a:rPr lang="en-US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/>
            </a:r>
            <a:br>
              <a:rPr lang="en-US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</a:b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altLang="ru-RU" sz="2000" b="1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И УЧЕТЕ СДЕЛОК С НЕЙ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08649" y="1254206"/>
            <a:ext cx="809437" cy="843216"/>
          </a:xfrm>
          <a:prstGeom prst="rect">
            <a:avLst/>
          </a:prstGeom>
          <a:solidFill>
            <a:srgbClr val="7B5F4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436474" y="1410624"/>
            <a:ext cx="271183" cy="443328"/>
            <a:chOff x="450775" y="1609059"/>
            <a:chExt cx="271183" cy="443328"/>
          </a:xfrm>
        </p:grpSpPr>
        <p:sp>
          <p:nvSpPr>
            <p:cNvPr id="9" name="Равнобедренный треугольник 8"/>
            <p:cNvSpPr/>
            <p:nvPr/>
          </p:nvSpPr>
          <p:spPr>
            <a:xfrm>
              <a:off x="450775" y="1609059"/>
              <a:ext cx="271183" cy="2337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Равнобедренный треугольник 54"/>
            <p:cNvSpPr/>
            <p:nvPr/>
          </p:nvSpPr>
          <p:spPr>
            <a:xfrm>
              <a:off x="450775" y="1723359"/>
              <a:ext cx="271183" cy="2337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562842" y="1938087"/>
              <a:ext cx="47047" cy="114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704190" y="1553720"/>
            <a:ext cx="288678" cy="376425"/>
            <a:chOff x="627994" y="1903222"/>
            <a:chExt cx="231269" cy="301565"/>
          </a:xfrm>
        </p:grpSpPr>
        <p:sp>
          <p:nvSpPr>
            <p:cNvPr id="64" name="Прямоугольник 63"/>
            <p:cNvSpPr/>
            <p:nvPr/>
          </p:nvSpPr>
          <p:spPr>
            <a:xfrm>
              <a:off x="715242" y="2090487"/>
              <a:ext cx="47047" cy="114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2" name="Группа 11"/>
            <p:cNvGrpSpPr/>
            <p:nvPr/>
          </p:nvGrpSpPr>
          <p:grpSpPr>
            <a:xfrm>
              <a:off x="627994" y="1903222"/>
              <a:ext cx="231269" cy="219411"/>
              <a:chOff x="386481" y="2052387"/>
              <a:chExt cx="231269" cy="219411"/>
            </a:xfrm>
          </p:grpSpPr>
          <p:sp>
            <p:nvSpPr>
              <p:cNvPr id="11" name="Овал 10"/>
              <p:cNvSpPr/>
              <p:nvPr/>
            </p:nvSpPr>
            <p:spPr>
              <a:xfrm>
                <a:off x="386481" y="2135731"/>
                <a:ext cx="128588" cy="1285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5" name="Овал 64"/>
              <p:cNvSpPr/>
              <p:nvPr/>
            </p:nvSpPr>
            <p:spPr>
              <a:xfrm>
                <a:off x="410293" y="2052387"/>
                <a:ext cx="128588" cy="1285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6" name="Овал 65"/>
              <p:cNvSpPr/>
              <p:nvPr/>
            </p:nvSpPr>
            <p:spPr>
              <a:xfrm>
                <a:off x="489165" y="2073817"/>
                <a:ext cx="107158" cy="10715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7" name="Овал 66"/>
              <p:cNvSpPr/>
              <p:nvPr/>
            </p:nvSpPr>
            <p:spPr>
              <a:xfrm>
                <a:off x="489162" y="2143210"/>
                <a:ext cx="128588" cy="1285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43" name="TextBox 42"/>
          <p:cNvSpPr txBox="1"/>
          <p:nvPr/>
        </p:nvSpPr>
        <p:spPr>
          <a:xfrm>
            <a:off x="207050" y="2120900"/>
            <a:ext cx="10381842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900"/>
              </a:lnSpc>
            </a:pPr>
            <a:r>
              <a:rPr lang="ru-RU" sz="1800" dirty="0" smtClean="0">
                <a:solidFill>
                  <a:srgbClr val="43755D"/>
                </a:solidFill>
              </a:rPr>
              <a:t>ВИДЫ ДРЕВЕСИНЫ, ПРЕДСТАВЛЕННЫЕ В ОБЩЕРОССИЙСКОМКЛАССИФИКАТОРЕ ПРОДУКЦИИ </a:t>
            </a:r>
            <a:br>
              <a:rPr lang="ru-RU" sz="1800" dirty="0" smtClean="0">
                <a:solidFill>
                  <a:srgbClr val="43755D"/>
                </a:solidFill>
              </a:rPr>
            </a:br>
            <a:r>
              <a:rPr lang="ru-RU" sz="1800" dirty="0" smtClean="0">
                <a:solidFill>
                  <a:srgbClr val="43755D"/>
                </a:solidFill>
              </a:rPr>
              <a:t>ПО ВИДАМ ЭКОНОМИЧЕСКОЙ ДЕЯТЕЛЬНОСТИ ОК 034-2014 (КПЕС 2008):</a:t>
            </a:r>
            <a:endParaRPr lang="ru-RU" sz="1800" dirty="0">
              <a:solidFill>
                <a:srgbClr val="43755D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" y="2700546"/>
            <a:ext cx="7941182" cy="4301473"/>
          </a:xfrm>
          <a:prstGeom prst="rect">
            <a:avLst/>
          </a:prstGeom>
        </p:spPr>
      </p:pic>
      <p:pic>
        <p:nvPicPr>
          <p:cNvPr id="15" name="Picture 1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84" t="-9222" r="14863" b="29963"/>
          <a:stretch/>
        </p:blipFill>
        <p:spPr bwMode="auto">
          <a:xfrm>
            <a:off x="-1" y="6032944"/>
            <a:ext cx="10693401" cy="1533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425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4294967295"/>
          </p:nvPr>
        </p:nvSpPr>
        <p:spPr/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</a:bodyPr>
          <a:lstStyle/>
          <a:p>
            <a:fld id="{308C04AD-19B0-4CB6-B801-19606B4031E4}" type="slidenum">
              <a:rPr lang="ru-RU" b="1">
                <a:solidFill>
                  <a:srgbClr val="756542"/>
                </a:solidFill>
              </a:rPr>
              <a:pPr/>
              <a:t>6</a:t>
            </a:fld>
            <a:endParaRPr lang="ru-RU" b="1" dirty="0">
              <a:solidFill>
                <a:srgbClr val="75654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81175"/>
            <a:ext cx="9440882" cy="947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РАСПОРЯЖЕНИЕ ПРАВИТЕЛЬСТВА № 1047-Р ОТ 13 ИЮНЯ 2014 ГОДА</a:t>
            </a:r>
            <a:endParaRPr lang="en-US" sz="2400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bg1"/>
                </a:solidFill>
              </a:rPr>
              <a:t>РАСПОРЯЖЕНИЕ ПРАВИТЕЛЬСТВА № </a:t>
            </a:r>
            <a:r>
              <a:rPr lang="en-US" sz="2400" dirty="0" smtClean="0">
                <a:solidFill>
                  <a:schemeClr val="bg1"/>
                </a:solidFill>
              </a:rPr>
              <a:t>911</a:t>
            </a:r>
            <a:r>
              <a:rPr lang="ru-RU" sz="2400" dirty="0" smtClean="0">
                <a:solidFill>
                  <a:schemeClr val="bg1"/>
                </a:solidFill>
              </a:rPr>
              <a:t>-Р </a:t>
            </a:r>
            <a:r>
              <a:rPr lang="ru-RU" sz="2400" dirty="0">
                <a:solidFill>
                  <a:schemeClr val="bg1"/>
                </a:solidFill>
              </a:rPr>
              <a:t>ОТ </a:t>
            </a:r>
            <a:r>
              <a:rPr lang="en-US" sz="2400" dirty="0" smtClean="0">
                <a:solidFill>
                  <a:schemeClr val="bg1"/>
                </a:solidFill>
              </a:rPr>
              <a:t>12 </a:t>
            </a:r>
            <a:r>
              <a:rPr lang="ru-RU" sz="2400" dirty="0" smtClean="0">
                <a:solidFill>
                  <a:schemeClr val="bg1"/>
                </a:solidFill>
              </a:rPr>
              <a:t>МАЯ 2017 ГОДА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1118086" y="1254207"/>
            <a:ext cx="9458105" cy="843216"/>
          </a:xfrm>
          <a:prstGeom prst="rect">
            <a:avLst/>
          </a:prstGeom>
          <a:solidFill>
            <a:srgbClr val="D96E33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ts val="2000"/>
              </a:lnSpc>
              <a:defRPr/>
            </a:pP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Внесены  виды древесины:</a:t>
            </a:r>
          </a:p>
          <a:p>
            <a:pPr>
              <a:lnSpc>
                <a:spcPts val="2000"/>
              </a:lnSpc>
              <a:defRPr/>
            </a:pP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02.20.11.188	ХЛЫСТЫ СМЕСИ ХВОЙНЫХ ПОРОД</a:t>
            </a:r>
          </a:p>
          <a:p>
            <a:pPr>
              <a:lnSpc>
                <a:spcPts val="2000"/>
              </a:lnSpc>
              <a:defRPr/>
            </a:pP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02.20.11.189	ХЛЫСТЫ ПРОЧИХ ХВОЙНЫХ ПОРОД</a:t>
            </a:r>
            <a:endParaRPr lang="ru-RU" altLang="ru-RU" sz="2000" b="1" cap="all" dirty="0">
              <a:solidFill>
                <a:schemeClr val="bg1">
                  <a:lumMod val="9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08649" y="1254206"/>
            <a:ext cx="809437" cy="843216"/>
          </a:xfrm>
          <a:prstGeom prst="rect">
            <a:avLst/>
          </a:prstGeom>
          <a:solidFill>
            <a:srgbClr val="7B5F4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436474" y="1410624"/>
            <a:ext cx="271183" cy="443328"/>
            <a:chOff x="450775" y="1609059"/>
            <a:chExt cx="271183" cy="443328"/>
          </a:xfrm>
        </p:grpSpPr>
        <p:sp>
          <p:nvSpPr>
            <p:cNvPr id="9" name="Равнобедренный треугольник 8"/>
            <p:cNvSpPr/>
            <p:nvPr/>
          </p:nvSpPr>
          <p:spPr>
            <a:xfrm>
              <a:off x="450775" y="1609059"/>
              <a:ext cx="271183" cy="2337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Равнобедренный треугольник 54"/>
            <p:cNvSpPr/>
            <p:nvPr/>
          </p:nvSpPr>
          <p:spPr>
            <a:xfrm>
              <a:off x="450775" y="1723359"/>
              <a:ext cx="271183" cy="2337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562842" y="1938087"/>
              <a:ext cx="47047" cy="114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704190" y="1553720"/>
            <a:ext cx="288678" cy="376425"/>
            <a:chOff x="627994" y="1903222"/>
            <a:chExt cx="231269" cy="301565"/>
          </a:xfrm>
        </p:grpSpPr>
        <p:sp>
          <p:nvSpPr>
            <p:cNvPr id="64" name="Прямоугольник 63"/>
            <p:cNvSpPr/>
            <p:nvPr/>
          </p:nvSpPr>
          <p:spPr>
            <a:xfrm>
              <a:off x="715242" y="2090487"/>
              <a:ext cx="47047" cy="114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2" name="Группа 11"/>
            <p:cNvGrpSpPr/>
            <p:nvPr/>
          </p:nvGrpSpPr>
          <p:grpSpPr>
            <a:xfrm>
              <a:off x="627994" y="1903222"/>
              <a:ext cx="231269" cy="219411"/>
              <a:chOff x="386481" y="2052387"/>
              <a:chExt cx="231269" cy="219411"/>
            </a:xfrm>
          </p:grpSpPr>
          <p:sp>
            <p:nvSpPr>
              <p:cNvPr id="11" name="Овал 10"/>
              <p:cNvSpPr/>
              <p:nvPr/>
            </p:nvSpPr>
            <p:spPr>
              <a:xfrm>
                <a:off x="386481" y="2135731"/>
                <a:ext cx="128588" cy="1285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5" name="Овал 64"/>
              <p:cNvSpPr/>
              <p:nvPr/>
            </p:nvSpPr>
            <p:spPr>
              <a:xfrm>
                <a:off x="410293" y="2052387"/>
                <a:ext cx="128588" cy="1285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6" name="Овал 65"/>
              <p:cNvSpPr/>
              <p:nvPr/>
            </p:nvSpPr>
            <p:spPr>
              <a:xfrm>
                <a:off x="489165" y="2073817"/>
                <a:ext cx="107158" cy="10715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7" name="Овал 66"/>
              <p:cNvSpPr/>
              <p:nvPr/>
            </p:nvSpPr>
            <p:spPr>
              <a:xfrm>
                <a:off x="489162" y="2143210"/>
                <a:ext cx="128588" cy="1285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86" y="2151704"/>
            <a:ext cx="9003814" cy="4877065"/>
          </a:xfrm>
          <a:prstGeom prst="rect">
            <a:avLst/>
          </a:prstGeom>
        </p:spPr>
      </p:pic>
      <p:pic>
        <p:nvPicPr>
          <p:cNvPr id="15" name="Picture 1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84" t="-9222" r="14863" b="29963"/>
          <a:stretch/>
        </p:blipFill>
        <p:spPr bwMode="auto">
          <a:xfrm>
            <a:off x="-1" y="6032944"/>
            <a:ext cx="10693401" cy="1533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68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4294967295"/>
          </p:nvPr>
        </p:nvSpPr>
        <p:spPr/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</a:bodyPr>
          <a:lstStyle/>
          <a:p>
            <a:fld id="{308C04AD-19B0-4CB6-B801-19606B4031E4}" type="slidenum">
              <a:rPr lang="ru-RU" b="1">
                <a:solidFill>
                  <a:srgbClr val="756542"/>
                </a:solidFill>
              </a:rPr>
              <a:pPr/>
              <a:t>7</a:t>
            </a:fld>
            <a:endParaRPr lang="ru-RU" b="1" dirty="0">
              <a:solidFill>
                <a:srgbClr val="75654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81175"/>
            <a:ext cx="9440882" cy="947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РАСПОРЯЖЕНИЕ ПРАВИТЕЛЬСТВА № 1047-Р ОТ 13 ИЮНЯ 2014 ГОДА</a:t>
            </a:r>
            <a:endParaRPr lang="en-US" sz="2400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bg1"/>
                </a:solidFill>
              </a:rPr>
              <a:t>РАСПОРЯЖЕНИЕ ПРАВИТЕЛЬСТВА № </a:t>
            </a:r>
            <a:r>
              <a:rPr lang="en-US" sz="2400" dirty="0" smtClean="0">
                <a:solidFill>
                  <a:schemeClr val="bg1"/>
                </a:solidFill>
              </a:rPr>
              <a:t>911</a:t>
            </a:r>
            <a:r>
              <a:rPr lang="ru-RU" sz="2400" dirty="0" smtClean="0">
                <a:solidFill>
                  <a:schemeClr val="bg1"/>
                </a:solidFill>
              </a:rPr>
              <a:t>-Р </a:t>
            </a:r>
            <a:r>
              <a:rPr lang="ru-RU" sz="2400" dirty="0">
                <a:solidFill>
                  <a:schemeClr val="bg1"/>
                </a:solidFill>
              </a:rPr>
              <a:t>ОТ </a:t>
            </a:r>
            <a:r>
              <a:rPr lang="en-US" sz="2400" dirty="0" smtClean="0">
                <a:solidFill>
                  <a:schemeClr val="bg1"/>
                </a:solidFill>
              </a:rPr>
              <a:t>12 </a:t>
            </a:r>
            <a:r>
              <a:rPr lang="ru-RU" sz="2400" dirty="0" smtClean="0">
                <a:solidFill>
                  <a:schemeClr val="bg1"/>
                </a:solidFill>
              </a:rPr>
              <a:t>МАЯ 2017 ГОДА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1118086" y="1254207"/>
            <a:ext cx="9458105" cy="843216"/>
          </a:xfrm>
          <a:prstGeom prst="rect">
            <a:avLst/>
          </a:prstGeom>
          <a:solidFill>
            <a:srgbClr val="D96E33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ts val="2000"/>
              </a:lnSpc>
              <a:defRPr/>
            </a:pP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Исключён вид древесины:</a:t>
            </a:r>
          </a:p>
          <a:p>
            <a:pPr>
              <a:lnSpc>
                <a:spcPts val="2000"/>
              </a:lnSpc>
              <a:defRPr/>
            </a:pP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02.20.14.130	дрова разделанные в виде поленьев всех ПОРОД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08649" y="1254206"/>
            <a:ext cx="809437" cy="843216"/>
          </a:xfrm>
          <a:prstGeom prst="rect">
            <a:avLst/>
          </a:prstGeom>
          <a:solidFill>
            <a:srgbClr val="7B5F4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436474" y="1410624"/>
            <a:ext cx="271183" cy="443328"/>
            <a:chOff x="450775" y="1609059"/>
            <a:chExt cx="271183" cy="443328"/>
          </a:xfrm>
        </p:grpSpPr>
        <p:sp>
          <p:nvSpPr>
            <p:cNvPr id="9" name="Равнобедренный треугольник 8"/>
            <p:cNvSpPr/>
            <p:nvPr/>
          </p:nvSpPr>
          <p:spPr>
            <a:xfrm>
              <a:off x="450775" y="1609059"/>
              <a:ext cx="271183" cy="2337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Равнобедренный треугольник 54"/>
            <p:cNvSpPr/>
            <p:nvPr/>
          </p:nvSpPr>
          <p:spPr>
            <a:xfrm>
              <a:off x="450775" y="1723359"/>
              <a:ext cx="271183" cy="2337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562842" y="1938087"/>
              <a:ext cx="47047" cy="114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704190" y="1553720"/>
            <a:ext cx="288678" cy="376425"/>
            <a:chOff x="627994" y="1903222"/>
            <a:chExt cx="231269" cy="301565"/>
          </a:xfrm>
        </p:grpSpPr>
        <p:sp>
          <p:nvSpPr>
            <p:cNvPr id="64" name="Прямоугольник 63"/>
            <p:cNvSpPr/>
            <p:nvPr/>
          </p:nvSpPr>
          <p:spPr>
            <a:xfrm>
              <a:off x="715242" y="2090487"/>
              <a:ext cx="47047" cy="114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2" name="Группа 11"/>
            <p:cNvGrpSpPr/>
            <p:nvPr/>
          </p:nvGrpSpPr>
          <p:grpSpPr>
            <a:xfrm>
              <a:off x="627994" y="1903222"/>
              <a:ext cx="231269" cy="219411"/>
              <a:chOff x="386481" y="2052387"/>
              <a:chExt cx="231269" cy="219411"/>
            </a:xfrm>
          </p:grpSpPr>
          <p:sp>
            <p:nvSpPr>
              <p:cNvPr id="11" name="Овал 10"/>
              <p:cNvSpPr/>
              <p:nvPr/>
            </p:nvSpPr>
            <p:spPr>
              <a:xfrm>
                <a:off x="386481" y="2135731"/>
                <a:ext cx="128588" cy="1285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5" name="Овал 64"/>
              <p:cNvSpPr/>
              <p:nvPr/>
            </p:nvSpPr>
            <p:spPr>
              <a:xfrm>
                <a:off x="410293" y="2052387"/>
                <a:ext cx="128588" cy="1285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6" name="Овал 65"/>
              <p:cNvSpPr/>
              <p:nvPr/>
            </p:nvSpPr>
            <p:spPr>
              <a:xfrm>
                <a:off x="489165" y="2073817"/>
                <a:ext cx="107158" cy="10715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7" name="Овал 66"/>
              <p:cNvSpPr/>
              <p:nvPr/>
            </p:nvSpPr>
            <p:spPr>
              <a:xfrm>
                <a:off x="489162" y="2143210"/>
                <a:ext cx="128588" cy="1285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698" y="2148223"/>
            <a:ext cx="9001479" cy="4875800"/>
          </a:xfrm>
          <a:prstGeom prst="rect">
            <a:avLst/>
          </a:prstGeom>
        </p:spPr>
      </p:pic>
      <p:pic>
        <p:nvPicPr>
          <p:cNvPr id="15" name="Picture 1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84" t="-9222" r="14863" b="29963"/>
          <a:stretch/>
        </p:blipFill>
        <p:spPr bwMode="auto">
          <a:xfrm>
            <a:off x="-1" y="6032944"/>
            <a:ext cx="10693401" cy="1533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765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4294967295"/>
          </p:nvPr>
        </p:nvSpPr>
        <p:spPr/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</a:bodyPr>
          <a:lstStyle/>
          <a:p>
            <a:fld id="{308C04AD-19B0-4CB6-B801-19606B4031E4}" type="slidenum">
              <a:rPr lang="ru-RU" b="1">
                <a:solidFill>
                  <a:srgbClr val="756542"/>
                </a:solidFill>
              </a:rPr>
              <a:pPr/>
              <a:t>8</a:t>
            </a:fld>
            <a:endParaRPr lang="ru-RU" b="1" dirty="0">
              <a:solidFill>
                <a:srgbClr val="75654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81175"/>
            <a:ext cx="9440882" cy="947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РАСПОРЯЖЕНИЕ ПРАВИТЕЛЬСТВА № 1047-Р ОТ 13 ИЮНЯ 2014 ГОДА</a:t>
            </a:r>
            <a:endParaRPr lang="en-US" sz="2400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bg1"/>
                </a:solidFill>
              </a:rPr>
              <a:t>РАСПОРЯЖЕНИЕ ПРАВИТЕЛЬСТВА № </a:t>
            </a:r>
            <a:r>
              <a:rPr lang="en-US" sz="2400" dirty="0" smtClean="0">
                <a:solidFill>
                  <a:schemeClr val="bg1"/>
                </a:solidFill>
              </a:rPr>
              <a:t>911</a:t>
            </a:r>
            <a:r>
              <a:rPr lang="ru-RU" sz="2400" dirty="0" smtClean="0">
                <a:solidFill>
                  <a:schemeClr val="bg1"/>
                </a:solidFill>
              </a:rPr>
              <a:t>-Р </a:t>
            </a:r>
            <a:r>
              <a:rPr lang="ru-RU" sz="2400" dirty="0">
                <a:solidFill>
                  <a:schemeClr val="bg1"/>
                </a:solidFill>
              </a:rPr>
              <a:t>ОТ </a:t>
            </a:r>
            <a:r>
              <a:rPr lang="en-US" sz="2400" dirty="0" smtClean="0">
                <a:solidFill>
                  <a:schemeClr val="bg1"/>
                </a:solidFill>
              </a:rPr>
              <a:t>12 </a:t>
            </a:r>
            <a:r>
              <a:rPr lang="ru-RU" sz="2400" dirty="0" smtClean="0">
                <a:solidFill>
                  <a:schemeClr val="bg1"/>
                </a:solidFill>
              </a:rPr>
              <a:t>МАЯ 2017 ГОДА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1118086" y="1228806"/>
            <a:ext cx="9458105" cy="5908594"/>
          </a:xfrm>
          <a:prstGeom prst="rect">
            <a:avLst/>
          </a:prstGeom>
          <a:solidFill>
            <a:srgbClr val="D96E3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2000"/>
              </a:lnSpc>
              <a:defRPr/>
            </a:pPr>
            <a:endParaRPr lang="ru-RU" altLang="ru-RU" sz="800" b="1" cap="all" dirty="0" smtClean="0">
              <a:solidFill>
                <a:schemeClr val="bg1">
                  <a:lumMod val="9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  <a:defRPr/>
            </a:pPr>
            <a:r>
              <a:rPr lang="ru-RU" altLang="ru-RU" sz="32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ВНИМАНИЕ!</a:t>
            </a:r>
          </a:p>
          <a:p>
            <a:pPr>
              <a:lnSpc>
                <a:spcPts val="2000"/>
              </a:lnSpc>
              <a:defRPr/>
            </a:pP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НОРМЫ ЗАКОНОДАТЕЛЬСТВА ОБ УЧЁТЕ ДРЕВЕСИНЫ И СДЕЛОК С НЕЙ</a:t>
            </a:r>
          </a:p>
          <a:p>
            <a:pPr>
              <a:lnSpc>
                <a:spcPts val="2000"/>
              </a:lnSpc>
              <a:defRPr/>
            </a:pPr>
            <a:endParaRPr lang="ru-RU" altLang="ru-RU" sz="2000" b="1" cap="all" dirty="0" smtClean="0">
              <a:solidFill>
                <a:schemeClr val="bg1">
                  <a:lumMod val="9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  <a:defRPr/>
            </a:pPr>
            <a:r>
              <a:rPr lang="ru-RU" altLang="ru-RU" sz="32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РАСПРОСТРАНЯЮТСЯ НА:</a:t>
            </a:r>
            <a:endParaRPr lang="ru-RU" altLang="ru-RU" sz="3200" b="1" cap="all" dirty="0" smtClean="0">
              <a:solidFill>
                <a:schemeClr val="bg1">
                  <a:lumMod val="9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  <a:defRPr/>
            </a:pP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Подгруппу 02.20.1</a:t>
            </a: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	</a:t>
            </a: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лесоматериалы необработанные, в которую 			входят брёвна, балансы, дрова, хлысты</a:t>
            </a:r>
          </a:p>
          <a:p>
            <a:pPr>
              <a:lnSpc>
                <a:spcPts val="2000"/>
              </a:lnSpc>
              <a:defRPr/>
            </a:pPr>
            <a:endParaRPr lang="ru-RU" altLang="ru-RU" sz="2000" b="1" cap="all" dirty="0" smtClean="0">
              <a:solidFill>
                <a:schemeClr val="bg1">
                  <a:lumMod val="95000"/>
                </a:schemeClr>
              </a:solidFill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  <a:defRPr/>
            </a:pP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Подгруппу 16.10.1</a:t>
            </a:r>
            <a:r>
              <a:rPr lang="ru-RU" altLang="ru-RU" sz="2000" b="1" cap="all" dirty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	лесоматериалы </a:t>
            </a: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продольно распиленные или 			расколотые, в которую входят пиломатериалы, 			шпалы и брусья необработанные</a:t>
            </a:r>
          </a:p>
          <a:p>
            <a:pPr>
              <a:lnSpc>
                <a:spcPts val="2000"/>
              </a:lnSpc>
              <a:defRPr/>
            </a:pPr>
            <a:endParaRPr lang="ru-RU" altLang="ru-RU" sz="2000" b="1" cap="all" dirty="0">
              <a:solidFill>
                <a:schemeClr val="bg1">
                  <a:lumMod val="95000"/>
                </a:schemeClr>
              </a:solidFill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  <a:defRPr/>
            </a:pPr>
            <a:r>
              <a:rPr lang="ru-RU" altLang="ru-RU" sz="3200" b="1" cap="all" dirty="0" smtClean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НЕ РАСПРОСТРАНЯЮТСЯ </a:t>
            </a:r>
            <a:r>
              <a:rPr lang="ru-RU" altLang="ru-RU" sz="3200" b="1" cap="all" dirty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НА:</a:t>
            </a:r>
          </a:p>
          <a:p>
            <a:pPr>
              <a:lnSpc>
                <a:spcPts val="2000"/>
              </a:lnSpc>
              <a:defRPr/>
            </a:pP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Подгруппу 16.10.2</a:t>
            </a:r>
            <a:r>
              <a:rPr lang="ru-RU" altLang="ru-RU" sz="2000" b="1" cap="all" dirty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древесина профилированная, щепа и стружка 			древесная, в которую входят пиломатериалы 			профилированные, шерсть, мука, щепа и 			стружка древесные</a:t>
            </a:r>
          </a:p>
          <a:p>
            <a:pPr>
              <a:lnSpc>
                <a:spcPts val="2000"/>
              </a:lnSpc>
              <a:defRPr/>
            </a:pPr>
            <a:endParaRPr lang="ru-RU" altLang="ru-RU" sz="2000" b="1" cap="all" dirty="0">
              <a:solidFill>
                <a:schemeClr val="bg1">
                  <a:lumMod val="95000"/>
                </a:schemeClr>
              </a:solidFill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  <a:defRPr/>
            </a:pPr>
            <a:r>
              <a:rPr lang="ru-RU" altLang="ru-RU" sz="2000" b="1" cap="all" dirty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Подгруппу </a:t>
            </a: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16.10.3</a:t>
            </a:r>
            <a:r>
              <a:rPr lang="ru-RU" altLang="ru-RU" sz="2000" b="1" cap="all" dirty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Лесоматериалы необработанные, шпалы, брусья 			окрашенные, протравленные, обработанные 			консервантами, пропитанные</a:t>
            </a:r>
          </a:p>
          <a:p>
            <a:pPr>
              <a:lnSpc>
                <a:spcPts val="2000"/>
              </a:lnSpc>
              <a:defRPr/>
            </a:pPr>
            <a:endParaRPr lang="ru-RU" altLang="ru-RU" sz="2000" b="1" cap="all" dirty="0" smtClean="0">
              <a:solidFill>
                <a:schemeClr val="bg1">
                  <a:lumMod val="95000"/>
                </a:schemeClr>
              </a:solidFill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  <a:defRPr/>
            </a:pP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Шпон, фанера, паркет, прессованная древесина, тара, бочки, ящики и др.</a:t>
            </a:r>
            <a:endParaRPr lang="ru-RU" altLang="ru-RU" sz="2000" b="1" cap="all" dirty="0">
              <a:solidFill>
                <a:schemeClr val="bg1">
                  <a:lumMod val="95000"/>
                </a:schemeClr>
              </a:solidFill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  <a:defRPr/>
            </a:pPr>
            <a:endParaRPr lang="ru-RU" altLang="ru-RU" sz="2000" b="1" cap="all" dirty="0">
              <a:solidFill>
                <a:schemeClr val="bg1">
                  <a:lumMod val="95000"/>
                </a:schemeClr>
              </a:solidFill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  <a:defRPr/>
            </a:pPr>
            <a:endParaRPr lang="ru-RU" altLang="ru-RU" sz="2000" b="1" cap="all" dirty="0">
              <a:solidFill>
                <a:schemeClr val="bg1">
                  <a:lumMod val="95000"/>
                </a:schemeClr>
              </a:solidFill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  <a:defRPr/>
            </a:pPr>
            <a:endParaRPr lang="ru-RU" altLang="ru-RU" sz="2000" b="1" cap="all" dirty="0">
              <a:solidFill>
                <a:schemeClr val="bg1">
                  <a:lumMod val="95000"/>
                </a:schemeClr>
              </a:solidFill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  <a:defRPr/>
            </a:pPr>
            <a:endParaRPr lang="ru-RU" altLang="ru-RU" sz="2000" b="1" cap="all" dirty="0" smtClean="0">
              <a:solidFill>
                <a:schemeClr val="bg1">
                  <a:lumMod val="9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08649" y="1228806"/>
            <a:ext cx="809437" cy="843216"/>
          </a:xfrm>
          <a:prstGeom prst="rect">
            <a:avLst/>
          </a:prstGeom>
          <a:solidFill>
            <a:srgbClr val="7B5F4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436474" y="1385224"/>
            <a:ext cx="271183" cy="443328"/>
            <a:chOff x="450775" y="1609059"/>
            <a:chExt cx="271183" cy="443328"/>
          </a:xfrm>
        </p:grpSpPr>
        <p:sp>
          <p:nvSpPr>
            <p:cNvPr id="9" name="Равнобедренный треугольник 8"/>
            <p:cNvSpPr/>
            <p:nvPr/>
          </p:nvSpPr>
          <p:spPr>
            <a:xfrm>
              <a:off x="450775" y="1609059"/>
              <a:ext cx="271183" cy="2337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Равнобедренный треугольник 54"/>
            <p:cNvSpPr/>
            <p:nvPr/>
          </p:nvSpPr>
          <p:spPr>
            <a:xfrm>
              <a:off x="450775" y="1723359"/>
              <a:ext cx="271183" cy="2337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562842" y="1938087"/>
              <a:ext cx="47047" cy="114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704190" y="1528320"/>
            <a:ext cx="288678" cy="376425"/>
            <a:chOff x="627994" y="1903222"/>
            <a:chExt cx="231269" cy="301565"/>
          </a:xfrm>
        </p:grpSpPr>
        <p:sp>
          <p:nvSpPr>
            <p:cNvPr id="64" name="Прямоугольник 63"/>
            <p:cNvSpPr/>
            <p:nvPr/>
          </p:nvSpPr>
          <p:spPr>
            <a:xfrm>
              <a:off x="715242" y="2090487"/>
              <a:ext cx="47047" cy="114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2" name="Группа 11"/>
            <p:cNvGrpSpPr/>
            <p:nvPr/>
          </p:nvGrpSpPr>
          <p:grpSpPr>
            <a:xfrm>
              <a:off x="627994" y="1903222"/>
              <a:ext cx="231269" cy="219411"/>
              <a:chOff x="386481" y="2052387"/>
              <a:chExt cx="231269" cy="219411"/>
            </a:xfrm>
          </p:grpSpPr>
          <p:sp>
            <p:nvSpPr>
              <p:cNvPr id="11" name="Овал 10"/>
              <p:cNvSpPr/>
              <p:nvPr/>
            </p:nvSpPr>
            <p:spPr>
              <a:xfrm>
                <a:off x="386481" y="2135731"/>
                <a:ext cx="128588" cy="1285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5" name="Овал 64"/>
              <p:cNvSpPr/>
              <p:nvPr/>
            </p:nvSpPr>
            <p:spPr>
              <a:xfrm>
                <a:off x="410293" y="2052387"/>
                <a:ext cx="128588" cy="1285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6" name="Овал 65"/>
              <p:cNvSpPr/>
              <p:nvPr/>
            </p:nvSpPr>
            <p:spPr>
              <a:xfrm>
                <a:off x="489165" y="2073817"/>
                <a:ext cx="107158" cy="10715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7" name="Овал 66"/>
              <p:cNvSpPr/>
              <p:nvPr/>
            </p:nvSpPr>
            <p:spPr>
              <a:xfrm>
                <a:off x="489162" y="2143210"/>
                <a:ext cx="128588" cy="1285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pic>
        <p:nvPicPr>
          <p:cNvPr id="15" name="Picture 1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84" t="-9222" r="14863" b="29963"/>
          <a:stretch/>
        </p:blipFill>
        <p:spPr bwMode="auto">
          <a:xfrm>
            <a:off x="-1" y="6032944"/>
            <a:ext cx="10693401" cy="1533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181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4294967295"/>
          </p:nvPr>
        </p:nvSpPr>
        <p:spPr/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</a:bodyPr>
          <a:lstStyle/>
          <a:p>
            <a:fld id="{308C04AD-19B0-4CB6-B801-19606B4031E4}" type="slidenum">
              <a:rPr lang="ru-RU" b="1">
                <a:solidFill>
                  <a:srgbClr val="756542"/>
                </a:solidFill>
              </a:rPr>
              <a:pPr/>
              <a:t>9</a:t>
            </a:fld>
            <a:endParaRPr lang="ru-RU" b="1" dirty="0">
              <a:solidFill>
                <a:srgbClr val="75654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81175"/>
            <a:ext cx="9440882" cy="947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РАСПОРЯЖЕНИЕ ПРАВИТЕЛЬСТВА № 1047-Р ОТ 13 ИЮНЯ 2014 ГОДА</a:t>
            </a:r>
            <a:endParaRPr lang="en-US" sz="2400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bg1"/>
                </a:solidFill>
              </a:rPr>
              <a:t>РАСПОРЯЖЕНИЕ ПРАВИТЕЛЬСТВА № </a:t>
            </a:r>
            <a:r>
              <a:rPr lang="en-US" sz="2400" dirty="0" smtClean="0">
                <a:solidFill>
                  <a:schemeClr val="bg1"/>
                </a:solidFill>
              </a:rPr>
              <a:t>911</a:t>
            </a:r>
            <a:r>
              <a:rPr lang="ru-RU" sz="2400" dirty="0" smtClean="0">
                <a:solidFill>
                  <a:schemeClr val="bg1"/>
                </a:solidFill>
              </a:rPr>
              <a:t>-Р </a:t>
            </a:r>
            <a:r>
              <a:rPr lang="ru-RU" sz="2400" dirty="0">
                <a:solidFill>
                  <a:schemeClr val="bg1"/>
                </a:solidFill>
              </a:rPr>
              <a:t>ОТ </a:t>
            </a:r>
            <a:r>
              <a:rPr lang="en-US" sz="2400" dirty="0" smtClean="0">
                <a:solidFill>
                  <a:schemeClr val="bg1"/>
                </a:solidFill>
              </a:rPr>
              <a:t>12 </a:t>
            </a:r>
            <a:r>
              <a:rPr lang="ru-RU" sz="2400" dirty="0" smtClean="0">
                <a:solidFill>
                  <a:schemeClr val="bg1"/>
                </a:solidFill>
              </a:rPr>
              <a:t>МАЯ 2017 ГОДА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991086" y="1355806"/>
            <a:ext cx="9458105" cy="5443884"/>
          </a:xfrm>
          <a:prstGeom prst="rect">
            <a:avLst/>
          </a:prstGeom>
          <a:solidFill>
            <a:srgbClr val="D96E3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2000"/>
              </a:lnSpc>
              <a:defRPr/>
            </a:pPr>
            <a:endParaRPr lang="ru-RU" altLang="ru-RU" sz="800" b="1" cap="all" dirty="0" smtClean="0">
              <a:solidFill>
                <a:schemeClr val="bg1">
                  <a:lumMod val="9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  <a:defRPr/>
            </a:pPr>
            <a:r>
              <a:rPr lang="ru-RU" altLang="ru-RU" sz="32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ВНИМАНИЕ!</a:t>
            </a:r>
          </a:p>
          <a:p>
            <a:pPr>
              <a:lnSpc>
                <a:spcPts val="2000"/>
              </a:lnSpc>
              <a:defRPr/>
            </a:pP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НОРМЫ ЗАКОНОДАТЕЛЬСТВА ОБ УЧЁТЕ ДРЕВЕСИНЫ И СДЕЛОК С НЕЙ</a:t>
            </a:r>
          </a:p>
          <a:p>
            <a:pPr>
              <a:lnSpc>
                <a:spcPts val="2000"/>
              </a:lnSpc>
              <a:defRPr/>
            </a:pPr>
            <a:endParaRPr lang="ru-RU" altLang="ru-RU" sz="2000" b="1" cap="all" dirty="0" smtClean="0">
              <a:solidFill>
                <a:schemeClr val="bg1">
                  <a:lumMod val="9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  <a:defRPr/>
            </a:pPr>
            <a:r>
              <a:rPr lang="ru-RU" altLang="ru-RU" sz="32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РАСПРОСТРАНЯЮТСЯ НА:</a:t>
            </a:r>
          </a:p>
          <a:p>
            <a:pPr>
              <a:lnSpc>
                <a:spcPts val="2000"/>
              </a:lnSpc>
              <a:defRPr/>
            </a:pPr>
            <a:endParaRPr lang="ru-RU" altLang="ru-RU" sz="3200" b="1" cap="all" dirty="0" smtClean="0">
              <a:solidFill>
                <a:schemeClr val="bg1">
                  <a:lumMod val="9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  <a:defRPr/>
            </a:pP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Подгруппу 16.10.1</a:t>
            </a:r>
            <a:r>
              <a:rPr lang="ru-RU" altLang="ru-RU" sz="2000" b="1" cap="all" dirty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	лесоматериалы </a:t>
            </a: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продольно распиленные или 			расколотые, в которую входят пиломатериалы, 			шпалы и брусья необработанные</a:t>
            </a:r>
          </a:p>
          <a:p>
            <a:pPr>
              <a:lnSpc>
                <a:spcPts val="2000"/>
              </a:lnSpc>
              <a:defRPr/>
            </a:pPr>
            <a:endParaRPr lang="ru-RU" altLang="ru-RU" sz="2000" b="1" cap="all" dirty="0">
              <a:solidFill>
                <a:schemeClr val="bg1">
                  <a:lumMod val="95000"/>
                </a:schemeClr>
              </a:solidFill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  <a:defRPr/>
            </a:pP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В соответствии с гост 18288-87 «производство лесопильное. Термины и определения» к пиломатериалам относятся:</a:t>
            </a:r>
          </a:p>
          <a:p>
            <a:pPr>
              <a:lnSpc>
                <a:spcPts val="2000"/>
              </a:lnSpc>
              <a:defRPr/>
            </a:pPr>
            <a:r>
              <a:rPr lang="ru-RU" altLang="ru-RU" sz="2000" b="1" cap="all" dirty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	</a:t>
            </a:r>
            <a:endParaRPr lang="ru-RU" altLang="ru-RU" sz="2000" b="1" cap="all" dirty="0" smtClean="0">
              <a:solidFill>
                <a:schemeClr val="bg1">
                  <a:lumMod val="95000"/>
                </a:schemeClr>
              </a:solidFill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  <a:defRPr/>
            </a:pPr>
            <a:r>
              <a:rPr lang="ru-RU" altLang="ru-RU" sz="2000" b="1" cap="all" dirty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обрезной и необрезной пиломатериал</a:t>
            </a:r>
          </a:p>
          <a:p>
            <a:pPr>
              <a:lnSpc>
                <a:spcPts val="2000"/>
              </a:lnSpc>
              <a:defRPr/>
            </a:pPr>
            <a:r>
              <a:rPr lang="ru-RU" altLang="ru-RU" sz="2000" b="1" cap="all" dirty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строганый пиломатериал</a:t>
            </a:r>
          </a:p>
          <a:p>
            <a:pPr>
              <a:lnSpc>
                <a:spcPts val="2000"/>
              </a:lnSpc>
              <a:defRPr/>
            </a:pPr>
            <a:r>
              <a:rPr lang="ru-RU" altLang="ru-RU" sz="2000" b="1" cap="all" dirty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доска, брус, брусок разных видов</a:t>
            </a:r>
          </a:p>
          <a:p>
            <a:pPr>
              <a:lnSpc>
                <a:spcPts val="2000"/>
              </a:lnSpc>
              <a:defRPr/>
            </a:pPr>
            <a:r>
              <a:rPr lang="ru-RU" altLang="ru-RU" sz="2000" b="1" cap="all" dirty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конструкционный пиломатериал</a:t>
            </a:r>
          </a:p>
          <a:p>
            <a:pPr>
              <a:lnSpc>
                <a:spcPts val="2000"/>
              </a:lnSpc>
              <a:defRPr/>
            </a:pPr>
            <a:r>
              <a:rPr lang="ru-RU" altLang="ru-RU" sz="2000" b="1" cap="all" dirty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калиброванный пиломатериал</a:t>
            </a:r>
          </a:p>
          <a:p>
            <a:pPr>
              <a:lnSpc>
                <a:spcPts val="2000"/>
              </a:lnSpc>
              <a:defRPr/>
            </a:pPr>
            <a:endParaRPr lang="ru-RU" altLang="ru-RU" sz="2000" b="1" cap="all" dirty="0">
              <a:solidFill>
                <a:schemeClr val="bg1">
                  <a:lumMod val="95000"/>
                </a:schemeClr>
              </a:solidFill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  <a:defRPr/>
            </a:pP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	шпалы </a:t>
            </a:r>
            <a:r>
              <a:rPr lang="ru-RU" altLang="ru-RU" sz="2000" b="1" cap="all" dirty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разных </a:t>
            </a: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видов – 	</a:t>
            </a:r>
            <a:r>
              <a:rPr lang="ru-RU" altLang="ru-RU" sz="2000" b="1" cap="all" dirty="0" err="1" smtClean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пилопродукция</a:t>
            </a: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 в качестве опор для 				рельсов железнодорожных путей</a:t>
            </a:r>
            <a:endParaRPr lang="ru-RU" altLang="ru-RU" sz="2000" b="1" cap="all" dirty="0">
              <a:solidFill>
                <a:schemeClr val="bg1">
                  <a:lumMod val="95000"/>
                </a:schemeClr>
              </a:solidFill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  <a:defRPr/>
            </a:pPr>
            <a:endParaRPr lang="ru-RU" altLang="ru-RU" sz="2000" b="1" cap="all" dirty="0">
              <a:solidFill>
                <a:schemeClr val="bg1">
                  <a:lumMod val="95000"/>
                </a:schemeClr>
              </a:solidFill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  <a:defRPr/>
            </a:pPr>
            <a:endParaRPr lang="ru-RU" altLang="ru-RU" sz="2000" b="1" cap="all" dirty="0">
              <a:solidFill>
                <a:schemeClr val="bg1">
                  <a:lumMod val="95000"/>
                </a:schemeClr>
              </a:solidFill>
              <a:cs typeface="Arial" panose="020B0604020202020204" pitchFamily="34" charset="0"/>
            </a:endParaRPr>
          </a:p>
          <a:p>
            <a:pPr>
              <a:lnSpc>
                <a:spcPts val="2000"/>
              </a:lnSpc>
              <a:defRPr/>
            </a:pPr>
            <a:endParaRPr lang="ru-RU" altLang="ru-RU" sz="2000" b="1" cap="all" dirty="0" smtClean="0">
              <a:solidFill>
                <a:schemeClr val="bg1">
                  <a:lumMod val="9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81649" y="1355806"/>
            <a:ext cx="809437" cy="843216"/>
          </a:xfrm>
          <a:prstGeom prst="rect">
            <a:avLst/>
          </a:prstGeom>
          <a:solidFill>
            <a:srgbClr val="7B5F4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309474" y="1512224"/>
            <a:ext cx="271183" cy="443328"/>
            <a:chOff x="450775" y="1609059"/>
            <a:chExt cx="271183" cy="443328"/>
          </a:xfrm>
        </p:grpSpPr>
        <p:sp>
          <p:nvSpPr>
            <p:cNvPr id="9" name="Равнобедренный треугольник 8"/>
            <p:cNvSpPr/>
            <p:nvPr/>
          </p:nvSpPr>
          <p:spPr>
            <a:xfrm>
              <a:off x="450775" y="1609059"/>
              <a:ext cx="271183" cy="2337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Равнобедренный треугольник 54"/>
            <p:cNvSpPr/>
            <p:nvPr/>
          </p:nvSpPr>
          <p:spPr>
            <a:xfrm>
              <a:off x="450775" y="1723359"/>
              <a:ext cx="271183" cy="23377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562842" y="1938087"/>
              <a:ext cx="47047" cy="114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577190" y="1655320"/>
            <a:ext cx="288678" cy="376425"/>
            <a:chOff x="627994" y="1903222"/>
            <a:chExt cx="231269" cy="301565"/>
          </a:xfrm>
        </p:grpSpPr>
        <p:sp>
          <p:nvSpPr>
            <p:cNvPr id="64" name="Прямоугольник 63"/>
            <p:cNvSpPr/>
            <p:nvPr/>
          </p:nvSpPr>
          <p:spPr>
            <a:xfrm>
              <a:off x="715242" y="2090487"/>
              <a:ext cx="47047" cy="114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2" name="Группа 11"/>
            <p:cNvGrpSpPr/>
            <p:nvPr/>
          </p:nvGrpSpPr>
          <p:grpSpPr>
            <a:xfrm>
              <a:off x="627994" y="1903222"/>
              <a:ext cx="231269" cy="219411"/>
              <a:chOff x="386481" y="2052387"/>
              <a:chExt cx="231269" cy="219411"/>
            </a:xfrm>
          </p:grpSpPr>
          <p:sp>
            <p:nvSpPr>
              <p:cNvPr id="11" name="Овал 10"/>
              <p:cNvSpPr/>
              <p:nvPr/>
            </p:nvSpPr>
            <p:spPr>
              <a:xfrm>
                <a:off x="386481" y="2135731"/>
                <a:ext cx="128588" cy="1285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5" name="Овал 64"/>
              <p:cNvSpPr/>
              <p:nvPr/>
            </p:nvSpPr>
            <p:spPr>
              <a:xfrm>
                <a:off x="410293" y="2052387"/>
                <a:ext cx="128588" cy="1285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6" name="Овал 65"/>
              <p:cNvSpPr/>
              <p:nvPr/>
            </p:nvSpPr>
            <p:spPr>
              <a:xfrm>
                <a:off x="489165" y="2073817"/>
                <a:ext cx="107158" cy="10715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7" name="Овал 66"/>
              <p:cNvSpPr/>
              <p:nvPr/>
            </p:nvSpPr>
            <p:spPr>
              <a:xfrm>
                <a:off x="489162" y="2143210"/>
                <a:ext cx="128588" cy="1285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pic>
        <p:nvPicPr>
          <p:cNvPr id="15" name="Picture 1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84" t="-9222" r="14863" b="29963"/>
          <a:stretch/>
        </p:blipFill>
        <p:spPr bwMode="auto">
          <a:xfrm>
            <a:off x="-1" y="6032944"/>
            <a:ext cx="10693401" cy="1533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13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4267200" y="2876190"/>
            <a:ext cx="6423292" cy="641710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  <a:alpha val="23000"/>
                </a:schemeClr>
              </a:gs>
              <a:gs pos="100000">
                <a:schemeClr val="accent6">
                  <a:lumMod val="40000"/>
                  <a:lumOff val="60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32"/>
          <a:stretch>
            <a:fillRect/>
          </a:stretch>
        </p:blipFill>
        <p:spPr bwMode="auto">
          <a:xfrm>
            <a:off x="12543" y="6005785"/>
            <a:ext cx="10704513" cy="1555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4294967295"/>
          </p:nvPr>
        </p:nvSpPr>
        <p:spPr/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</a:bodyPr>
          <a:lstStyle/>
          <a:p>
            <a:fld id="{308C04AD-19B0-4CB6-B801-19606B4031E4}" type="slidenum">
              <a:rPr lang="ru-RU" b="1">
                <a:solidFill>
                  <a:srgbClr val="756542"/>
                </a:solidFill>
              </a:rPr>
              <a:pPr/>
              <a:t>10</a:t>
            </a:fld>
            <a:endParaRPr lang="ru-RU" b="1" dirty="0">
              <a:solidFill>
                <a:srgbClr val="75654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81175"/>
            <a:ext cx="9440882" cy="947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ПОСТАНОВЛЕНИЕ ПРАВИТЕЛЬСТВА РФ № 571 ОТ 21 ИЮНЯ 2014 ГОДА</a:t>
            </a:r>
            <a:endParaRPr lang="ru-RU" sz="24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25244" y="1614238"/>
            <a:ext cx="10563648" cy="596231"/>
          </a:xfrm>
          <a:prstGeom prst="rect">
            <a:avLst/>
          </a:prstGeom>
          <a:solidFill>
            <a:srgbClr val="D96E33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683000" algn="ctr">
              <a:lnSpc>
                <a:spcPts val="2000"/>
              </a:lnSpc>
              <a:defRPr/>
            </a:pPr>
            <a:r>
              <a:rPr lang="ru-RU" altLang="ru-RU" sz="2000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Сопроводительный документ</a:t>
            </a:r>
          </a:p>
          <a:p>
            <a:pPr marL="3683000" algn="ctr">
              <a:lnSpc>
                <a:spcPts val="2000"/>
              </a:lnSpc>
              <a:defRPr/>
            </a:pPr>
            <a:r>
              <a:rPr lang="ru-RU" altLang="ru-RU" sz="2000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На </a:t>
            </a:r>
            <a:r>
              <a:rPr lang="ru-RU" altLang="ru-RU" sz="2000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транспортировку</a:t>
            </a:r>
            <a:r>
              <a:rPr lang="en-US" altLang="ru-RU" sz="2000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altLang="ru-RU" sz="2000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Древесины</a:t>
            </a:r>
            <a:r>
              <a:rPr lang="ru-RU" altLang="ru-RU" sz="2000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1027" name="Picture 3" descr="D:\DOCIMENTS\DESKTOP\Рисунок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7" y="1408112"/>
            <a:ext cx="3998913" cy="5668963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Овал 18"/>
          <p:cNvSpPr/>
          <p:nvPr/>
        </p:nvSpPr>
        <p:spPr>
          <a:xfrm>
            <a:off x="2258329" y="1679000"/>
            <a:ext cx="115801" cy="104287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8" name="Группа 17"/>
          <p:cNvGrpSpPr/>
          <p:nvPr/>
        </p:nvGrpSpPr>
        <p:grpSpPr>
          <a:xfrm>
            <a:off x="2307113" y="1179706"/>
            <a:ext cx="374102" cy="570970"/>
            <a:chOff x="-3030538" y="-476250"/>
            <a:chExt cx="3478214" cy="5308601"/>
          </a:xfrm>
        </p:grpSpPr>
        <p:sp>
          <p:nvSpPr>
            <p:cNvPr id="5" name="Freeform 8"/>
            <p:cNvSpPr>
              <a:spLocks/>
            </p:cNvSpPr>
            <p:nvPr/>
          </p:nvSpPr>
          <p:spPr bwMode="auto">
            <a:xfrm>
              <a:off x="-1693863" y="431800"/>
              <a:ext cx="1454150" cy="1781175"/>
            </a:xfrm>
            <a:custGeom>
              <a:avLst/>
              <a:gdLst>
                <a:gd name="T0" fmla="*/ 0 w 5386"/>
                <a:gd name="T1" fmla="*/ 5201 h 6592"/>
                <a:gd name="T2" fmla="*/ 3296 w 5386"/>
                <a:gd name="T3" fmla="*/ 6210 h 6592"/>
                <a:gd name="T4" fmla="*/ 3846 w 5386"/>
                <a:gd name="T5" fmla="*/ 5243 h 6592"/>
                <a:gd name="T6" fmla="*/ 5386 w 5386"/>
                <a:gd name="T7" fmla="*/ 800 h 6592"/>
                <a:gd name="T8" fmla="*/ 3151 w 5386"/>
                <a:gd name="T9" fmla="*/ 0 h 6592"/>
                <a:gd name="T10" fmla="*/ 392 w 5386"/>
                <a:gd name="T11" fmla="*/ 4542 h 6592"/>
                <a:gd name="T12" fmla="*/ 0 w 5386"/>
                <a:gd name="T13" fmla="*/ 5201 h 6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86" h="6592">
                  <a:moveTo>
                    <a:pt x="0" y="5201"/>
                  </a:moveTo>
                  <a:cubicBezTo>
                    <a:pt x="335" y="5609"/>
                    <a:pt x="2365" y="6592"/>
                    <a:pt x="3296" y="6210"/>
                  </a:cubicBezTo>
                  <a:cubicBezTo>
                    <a:pt x="3656" y="6063"/>
                    <a:pt x="3700" y="5630"/>
                    <a:pt x="3846" y="5243"/>
                  </a:cubicBezTo>
                  <a:lnTo>
                    <a:pt x="5386" y="800"/>
                  </a:lnTo>
                  <a:cubicBezTo>
                    <a:pt x="4186" y="744"/>
                    <a:pt x="3520" y="127"/>
                    <a:pt x="3151" y="0"/>
                  </a:cubicBezTo>
                  <a:cubicBezTo>
                    <a:pt x="2947" y="444"/>
                    <a:pt x="869" y="3743"/>
                    <a:pt x="392" y="4542"/>
                  </a:cubicBezTo>
                  <a:cubicBezTo>
                    <a:pt x="257" y="4768"/>
                    <a:pt x="113" y="4979"/>
                    <a:pt x="0" y="520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-2209800" y="1898650"/>
              <a:ext cx="1844676" cy="1100138"/>
            </a:xfrm>
            <a:custGeom>
              <a:avLst/>
              <a:gdLst>
                <a:gd name="T0" fmla="*/ 0 w 6831"/>
                <a:gd name="T1" fmla="*/ 2206 h 4078"/>
                <a:gd name="T2" fmla="*/ 36 w 6831"/>
                <a:gd name="T3" fmla="*/ 2242 h 4078"/>
                <a:gd name="T4" fmla="*/ 93 w 6831"/>
                <a:gd name="T5" fmla="*/ 2292 h 4078"/>
                <a:gd name="T6" fmla="*/ 216 w 6831"/>
                <a:gd name="T7" fmla="*/ 2380 h 4078"/>
                <a:gd name="T8" fmla="*/ 4734 w 6831"/>
                <a:gd name="T9" fmla="*/ 4026 h 4078"/>
                <a:gd name="T10" fmla="*/ 6798 w 6831"/>
                <a:gd name="T11" fmla="*/ 2807 h 4078"/>
                <a:gd name="T12" fmla="*/ 6051 w 6831"/>
                <a:gd name="T13" fmla="*/ 1061 h 4078"/>
                <a:gd name="T14" fmla="*/ 5647 w 6831"/>
                <a:gd name="T15" fmla="*/ 623 h 4078"/>
                <a:gd name="T16" fmla="*/ 2615 w 6831"/>
                <a:gd name="T17" fmla="*/ 508 h 4078"/>
                <a:gd name="T18" fmla="*/ 1765 w 6831"/>
                <a:gd name="T19" fmla="*/ 0 h 4078"/>
                <a:gd name="T20" fmla="*/ 1546 w 6831"/>
                <a:gd name="T21" fmla="*/ 259 h 4078"/>
                <a:gd name="T22" fmla="*/ 0 w 6831"/>
                <a:gd name="T23" fmla="*/ 2206 h 4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831" h="4078">
                  <a:moveTo>
                    <a:pt x="0" y="2206"/>
                  </a:moveTo>
                  <a:lnTo>
                    <a:pt x="36" y="2242"/>
                  </a:lnTo>
                  <a:cubicBezTo>
                    <a:pt x="49" y="2253"/>
                    <a:pt x="86" y="2287"/>
                    <a:pt x="93" y="2292"/>
                  </a:cubicBezTo>
                  <a:cubicBezTo>
                    <a:pt x="153" y="2340"/>
                    <a:pt x="159" y="2341"/>
                    <a:pt x="216" y="2380"/>
                  </a:cubicBezTo>
                  <a:cubicBezTo>
                    <a:pt x="1524" y="3273"/>
                    <a:pt x="3117" y="3940"/>
                    <a:pt x="4734" y="4026"/>
                  </a:cubicBezTo>
                  <a:cubicBezTo>
                    <a:pt x="5720" y="4078"/>
                    <a:pt x="6749" y="3758"/>
                    <a:pt x="6798" y="2807"/>
                  </a:cubicBezTo>
                  <a:cubicBezTo>
                    <a:pt x="6831" y="2153"/>
                    <a:pt x="6411" y="1511"/>
                    <a:pt x="6051" y="1061"/>
                  </a:cubicBezTo>
                  <a:cubicBezTo>
                    <a:pt x="5919" y="897"/>
                    <a:pt x="5785" y="767"/>
                    <a:pt x="5647" y="623"/>
                  </a:cubicBezTo>
                  <a:cubicBezTo>
                    <a:pt x="5403" y="1697"/>
                    <a:pt x="3204" y="807"/>
                    <a:pt x="2615" y="508"/>
                  </a:cubicBezTo>
                  <a:cubicBezTo>
                    <a:pt x="2296" y="347"/>
                    <a:pt x="1881" y="57"/>
                    <a:pt x="1765" y="0"/>
                  </a:cubicBezTo>
                  <a:cubicBezTo>
                    <a:pt x="1670" y="85"/>
                    <a:pt x="1612" y="171"/>
                    <a:pt x="1546" y="259"/>
                  </a:cubicBezTo>
                  <a:cubicBezTo>
                    <a:pt x="1090" y="868"/>
                    <a:pt x="492" y="1544"/>
                    <a:pt x="0" y="2206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Freeform 10"/>
            <p:cNvSpPr>
              <a:spLocks noEditPoints="1"/>
            </p:cNvSpPr>
            <p:nvPr/>
          </p:nvSpPr>
          <p:spPr bwMode="auto">
            <a:xfrm>
              <a:off x="-3030538" y="1630363"/>
              <a:ext cx="2582863" cy="3201988"/>
            </a:xfrm>
            <a:custGeom>
              <a:avLst/>
              <a:gdLst>
                <a:gd name="T0" fmla="*/ 829 w 9566"/>
                <a:gd name="T1" fmla="*/ 10341 h 11857"/>
                <a:gd name="T2" fmla="*/ 3390 w 9566"/>
                <a:gd name="T3" fmla="*/ 4250 h 11857"/>
                <a:gd name="T4" fmla="*/ 4123 w 9566"/>
                <a:gd name="T5" fmla="*/ 4649 h 11857"/>
                <a:gd name="T6" fmla="*/ 3722 w 9566"/>
                <a:gd name="T7" fmla="*/ 5363 h 11857"/>
                <a:gd name="T8" fmla="*/ 3308 w 9566"/>
                <a:gd name="T9" fmla="*/ 6079 h 11857"/>
                <a:gd name="T10" fmla="*/ 1643 w 9566"/>
                <a:gd name="T11" fmla="*/ 8929 h 11857"/>
                <a:gd name="T12" fmla="*/ 1029 w 9566"/>
                <a:gd name="T13" fmla="*/ 10008 h 11857"/>
                <a:gd name="T14" fmla="*/ 829 w 9566"/>
                <a:gd name="T15" fmla="*/ 10341 h 11857"/>
                <a:gd name="T16" fmla="*/ 3212 w 9566"/>
                <a:gd name="T17" fmla="*/ 4149 h 11857"/>
                <a:gd name="T18" fmla="*/ 0 w 9566"/>
                <a:gd name="T19" fmla="*/ 11857 h 11857"/>
                <a:gd name="T20" fmla="*/ 1746 w 9566"/>
                <a:gd name="T21" fmla="*/ 9279 h 11857"/>
                <a:gd name="T22" fmla="*/ 4660 w 9566"/>
                <a:gd name="T23" fmla="*/ 4920 h 11857"/>
                <a:gd name="T24" fmla="*/ 7201 w 9566"/>
                <a:gd name="T25" fmla="*/ 5587 h 11857"/>
                <a:gd name="T26" fmla="*/ 8646 w 9566"/>
                <a:gd name="T27" fmla="*/ 5491 h 11857"/>
                <a:gd name="T28" fmla="*/ 9566 w 9566"/>
                <a:gd name="T29" fmla="*/ 4785 h 11857"/>
                <a:gd name="T30" fmla="*/ 9009 w 9566"/>
                <a:gd name="T31" fmla="*/ 5147 h 11857"/>
                <a:gd name="T32" fmla="*/ 6552 w 9566"/>
                <a:gd name="T33" fmla="*/ 5148 h 11857"/>
                <a:gd name="T34" fmla="*/ 3879 w 9566"/>
                <a:gd name="T35" fmla="*/ 4083 h 11857"/>
                <a:gd name="T36" fmla="*/ 1747 w 9566"/>
                <a:gd name="T37" fmla="*/ 2511 h 11857"/>
                <a:gd name="T38" fmla="*/ 635 w 9566"/>
                <a:gd name="T39" fmla="*/ 835 h 11857"/>
                <a:gd name="T40" fmla="*/ 591 w 9566"/>
                <a:gd name="T41" fmla="*/ 0 h 11857"/>
                <a:gd name="T42" fmla="*/ 1942 w 9566"/>
                <a:gd name="T43" fmla="*/ 3162 h 11857"/>
                <a:gd name="T44" fmla="*/ 2298 w 9566"/>
                <a:gd name="T45" fmla="*/ 3476 h 11857"/>
                <a:gd name="T46" fmla="*/ 2415 w 9566"/>
                <a:gd name="T47" fmla="*/ 3571 h 11857"/>
                <a:gd name="T48" fmla="*/ 3212 w 9566"/>
                <a:gd name="T49" fmla="*/ 4149 h 11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566" h="11857">
                  <a:moveTo>
                    <a:pt x="829" y="10341"/>
                  </a:moveTo>
                  <a:cubicBezTo>
                    <a:pt x="868" y="10127"/>
                    <a:pt x="3316" y="4339"/>
                    <a:pt x="3390" y="4250"/>
                  </a:cubicBezTo>
                  <a:cubicBezTo>
                    <a:pt x="3625" y="4368"/>
                    <a:pt x="3882" y="4523"/>
                    <a:pt x="4123" y="4649"/>
                  </a:cubicBezTo>
                  <a:cubicBezTo>
                    <a:pt x="4054" y="4835"/>
                    <a:pt x="3827" y="5182"/>
                    <a:pt x="3722" y="5363"/>
                  </a:cubicBezTo>
                  <a:cubicBezTo>
                    <a:pt x="3585" y="5598"/>
                    <a:pt x="3456" y="5843"/>
                    <a:pt x="3308" y="6079"/>
                  </a:cubicBezTo>
                  <a:cubicBezTo>
                    <a:pt x="2793" y="6903"/>
                    <a:pt x="2169" y="8035"/>
                    <a:pt x="1643" y="8929"/>
                  </a:cubicBezTo>
                  <a:lnTo>
                    <a:pt x="1029" y="10008"/>
                  </a:lnTo>
                  <a:cubicBezTo>
                    <a:pt x="975" y="10102"/>
                    <a:pt x="866" y="10242"/>
                    <a:pt x="829" y="10341"/>
                  </a:cubicBezTo>
                  <a:close/>
                  <a:moveTo>
                    <a:pt x="3212" y="4149"/>
                  </a:moveTo>
                  <a:lnTo>
                    <a:pt x="0" y="11857"/>
                  </a:lnTo>
                  <a:lnTo>
                    <a:pt x="1746" y="9279"/>
                  </a:lnTo>
                  <a:cubicBezTo>
                    <a:pt x="2211" y="8583"/>
                    <a:pt x="4296" y="5375"/>
                    <a:pt x="4660" y="4920"/>
                  </a:cubicBezTo>
                  <a:cubicBezTo>
                    <a:pt x="5217" y="5019"/>
                    <a:pt x="5807" y="5482"/>
                    <a:pt x="7201" y="5587"/>
                  </a:cubicBezTo>
                  <a:cubicBezTo>
                    <a:pt x="7725" y="5627"/>
                    <a:pt x="8157" y="5634"/>
                    <a:pt x="8646" y="5491"/>
                  </a:cubicBezTo>
                  <a:cubicBezTo>
                    <a:pt x="9032" y="5378"/>
                    <a:pt x="9473" y="5115"/>
                    <a:pt x="9566" y="4785"/>
                  </a:cubicBezTo>
                  <a:cubicBezTo>
                    <a:pt x="9417" y="4904"/>
                    <a:pt x="9258" y="5054"/>
                    <a:pt x="9009" y="5147"/>
                  </a:cubicBezTo>
                  <a:cubicBezTo>
                    <a:pt x="8196" y="5453"/>
                    <a:pt x="7371" y="5323"/>
                    <a:pt x="6552" y="5148"/>
                  </a:cubicBezTo>
                  <a:cubicBezTo>
                    <a:pt x="5552" y="4934"/>
                    <a:pt x="4702" y="4524"/>
                    <a:pt x="3879" y="4083"/>
                  </a:cubicBezTo>
                  <a:cubicBezTo>
                    <a:pt x="2962" y="3592"/>
                    <a:pt x="2478" y="3170"/>
                    <a:pt x="1747" y="2511"/>
                  </a:cubicBezTo>
                  <a:cubicBezTo>
                    <a:pt x="1361" y="2163"/>
                    <a:pt x="803" y="1422"/>
                    <a:pt x="635" y="835"/>
                  </a:cubicBezTo>
                  <a:cubicBezTo>
                    <a:pt x="526" y="451"/>
                    <a:pt x="589" y="356"/>
                    <a:pt x="591" y="0"/>
                  </a:cubicBezTo>
                  <a:cubicBezTo>
                    <a:pt x="5" y="1110"/>
                    <a:pt x="1222" y="2602"/>
                    <a:pt x="1942" y="3162"/>
                  </a:cubicBezTo>
                  <a:lnTo>
                    <a:pt x="2298" y="3476"/>
                  </a:lnTo>
                  <a:cubicBezTo>
                    <a:pt x="2352" y="3524"/>
                    <a:pt x="2364" y="3532"/>
                    <a:pt x="2415" y="3571"/>
                  </a:cubicBezTo>
                  <a:lnTo>
                    <a:pt x="3212" y="414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-852487" y="-288925"/>
              <a:ext cx="1300163" cy="844550"/>
            </a:xfrm>
            <a:custGeom>
              <a:avLst/>
              <a:gdLst>
                <a:gd name="T0" fmla="*/ 0 w 4816"/>
                <a:gd name="T1" fmla="*/ 1314 h 3127"/>
                <a:gd name="T2" fmla="*/ 393 w 4816"/>
                <a:gd name="T3" fmla="*/ 1608 h 3127"/>
                <a:gd name="T4" fmla="*/ 830 w 4816"/>
                <a:gd name="T5" fmla="*/ 1877 h 3127"/>
                <a:gd name="T6" fmla="*/ 4039 w 4816"/>
                <a:gd name="T7" fmla="*/ 2655 h 3127"/>
                <a:gd name="T8" fmla="*/ 1273 w 4816"/>
                <a:gd name="T9" fmla="*/ 0 h 3127"/>
                <a:gd name="T10" fmla="*/ 1113 w 4816"/>
                <a:gd name="T11" fmla="*/ 224 h 3127"/>
                <a:gd name="T12" fmla="*/ 0 w 4816"/>
                <a:gd name="T13" fmla="*/ 1314 h 3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16" h="3127">
                  <a:moveTo>
                    <a:pt x="0" y="1314"/>
                  </a:moveTo>
                  <a:lnTo>
                    <a:pt x="393" y="1608"/>
                  </a:lnTo>
                  <a:cubicBezTo>
                    <a:pt x="527" y="1699"/>
                    <a:pt x="689" y="1788"/>
                    <a:pt x="830" y="1877"/>
                  </a:cubicBezTo>
                  <a:cubicBezTo>
                    <a:pt x="1445" y="2262"/>
                    <a:pt x="3480" y="3127"/>
                    <a:pt x="4039" y="2655"/>
                  </a:cubicBezTo>
                  <a:cubicBezTo>
                    <a:pt x="4816" y="1999"/>
                    <a:pt x="2003" y="189"/>
                    <a:pt x="1273" y="0"/>
                  </a:cubicBezTo>
                  <a:cubicBezTo>
                    <a:pt x="1247" y="96"/>
                    <a:pt x="1274" y="86"/>
                    <a:pt x="1113" y="224"/>
                  </a:cubicBezTo>
                  <a:cubicBezTo>
                    <a:pt x="916" y="392"/>
                    <a:pt x="151" y="1239"/>
                    <a:pt x="0" y="131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auto">
            <a:xfrm>
              <a:off x="-2835275" y="1279525"/>
              <a:ext cx="855663" cy="619125"/>
            </a:xfrm>
            <a:custGeom>
              <a:avLst/>
              <a:gdLst>
                <a:gd name="T0" fmla="*/ 262 w 3168"/>
                <a:gd name="T1" fmla="*/ 2291 h 2291"/>
                <a:gd name="T2" fmla="*/ 3168 w 3168"/>
                <a:gd name="T3" fmla="*/ 1426 h 2291"/>
                <a:gd name="T4" fmla="*/ 2969 w 3168"/>
                <a:gd name="T5" fmla="*/ 385 h 2291"/>
                <a:gd name="T6" fmla="*/ 3023 w 3168"/>
                <a:gd name="T7" fmla="*/ 291 h 2291"/>
                <a:gd name="T8" fmla="*/ 123 w 3168"/>
                <a:gd name="T9" fmla="*/ 1142 h 2291"/>
                <a:gd name="T10" fmla="*/ 262 w 3168"/>
                <a:gd name="T11" fmla="*/ 2291 h 2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8" h="2291">
                  <a:moveTo>
                    <a:pt x="262" y="2291"/>
                  </a:moveTo>
                  <a:lnTo>
                    <a:pt x="3168" y="1426"/>
                  </a:lnTo>
                  <a:cubicBezTo>
                    <a:pt x="3106" y="1191"/>
                    <a:pt x="2695" y="815"/>
                    <a:pt x="2969" y="385"/>
                  </a:cubicBezTo>
                  <a:cubicBezTo>
                    <a:pt x="3061" y="240"/>
                    <a:pt x="3026" y="351"/>
                    <a:pt x="3023" y="291"/>
                  </a:cubicBezTo>
                  <a:cubicBezTo>
                    <a:pt x="2492" y="87"/>
                    <a:pt x="423" y="0"/>
                    <a:pt x="123" y="1142"/>
                  </a:cubicBezTo>
                  <a:cubicBezTo>
                    <a:pt x="0" y="1612"/>
                    <a:pt x="151" y="1912"/>
                    <a:pt x="262" y="229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-2009775" y="206375"/>
              <a:ext cx="1009650" cy="1387475"/>
            </a:xfrm>
            <a:custGeom>
              <a:avLst/>
              <a:gdLst>
                <a:gd name="T0" fmla="*/ 289 w 3734"/>
                <a:gd name="T1" fmla="*/ 5140 h 5140"/>
                <a:gd name="T2" fmla="*/ 710 w 3734"/>
                <a:gd name="T3" fmla="*/ 4565 h 5140"/>
                <a:gd name="T4" fmla="*/ 1137 w 3734"/>
                <a:gd name="T5" fmla="*/ 3970 h 5140"/>
                <a:gd name="T6" fmla="*/ 2878 w 3734"/>
                <a:gd name="T7" fmla="*/ 1548 h 5140"/>
                <a:gd name="T8" fmla="*/ 3734 w 3734"/>
                <a:gd name="T9" fmla="*/ 318 h 5140"/>
                <a:gd name="T10" fmla="*/ 3466 w 3734"/>
                <a:gd name="T11" fmla="*/ 0 h 5140"/>
                <a:gd name="T12" fmla="*/ 3329 w 3734"/>
                <a:gd name="T13" fmla="*/ 128 h 5140"/>
                <a:gd name="T14" fmla="*/ 3214 w 3734"/>
                <a:gd name="T15" fmla="*/ 296 h 5140"/>
                <a:gd name="T16" fmla="*/ 2986 w 3734"/>
                <a:gd name="T17" fmla="*/ 598 h 5140"/>
                <a:gd name="T18" fmla="*/ 2514 w 3734"/>
                <a:gd name="T19" fmla="*/ 1218 h 5140"/>
                <a:gd name="T20" fmla="*/ 178 w 3734"/>
                <a:gd name="T21" fmla="*/ 4316 h 5140"/>
                <a:gd name="T22" fmla="*/ 289 w 3734"/>
                <a:gd name="T23" fmla="*/ 5140 h 5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34" h="5140">
                  <a:moveTo>
                    <a:pt x="289" y="5140"/>
                  </a:moveTo>
                  <a:cubicBezTo>
                    <a:pt x="441" y="4962"/>
                    <a:pt x="568" y="4758"/>
                    <a:pt x="710" y="4565"/>
                  </a:cubicBezTo>
                  <a:cubicBezTo>
                    <a:pt x="865" y="4354"/>
                    <a:pt x="981" y="4174"/>
                    <a:pt x="1137" y="3970"/>
                  </a:cubicBezTo>
                  <a:lnTo>
                    <a:pt x="2878" y="1548"/>
                  </a:lnTo>
                  <a:cubicBezTo>
                    <a:pt x="3020" y="1347"/>
                    <a:pt x="3694" y="455"/>
                    <a:pt x="3734" y="318"/>
                  </a:cubicBezTo>
                  <a:cubicBezTo>
                    <a:pt x="3598" y="198"/>
                    <a:pt x="3538" y="148"/>
                    <a:pt x="3466" y="0"/>
                  </a:cubicBezTo>
                  <a:lnTo>
                    <a:pt x="3329" y="128"/>
                  </a:lnTo>
                  <a:cubicBezTo>
                    <a:pt x="3287" y="181"/>
                    <a:pt x="3268" y="222"/>
                    <a:pt x="3214" y="296"/>
                  </a:cubicBezTo>
                  <a:lnTo>
                    <a:pt x="2986" y="598"/>
                  </a:lnTo>
                  <a:cubicBezTo>
                    <a:pt x="2836" y="802"/>
                    <a:pt x="2661" y="1030"/>
                    <a:pt x="2514" y="1218"/>
                  </a:cubicBezTo>
                  <a:lnTo>
                    <a:pt x="178" y="4316"/>
                  </a:lnTo>
                  <a:cubicBezTo>
                    <a:pt x="0" y="4570"/>
                    <a:pt x="130" y="4956"/>
                    <a:pt x="289" y="514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-2806700" y="2778125"/>
              <a:ext cx="889000" cy="1644650"/>
            </a:xfrm>
            <a:custGeom>
              <a:avLst/>
              <a:gdLst>
                <a:gd name="T0" fmla="*/ 0 w 3294"/>
                <a:gd name="T1" fmla="*/ 6091 h 6091"/>
                <a:gd name="T2" fmla="*/ 200 w 3294"/>
                <a:gd name="T3" fmla="*/ 5758 h 6091"/>
                <a:gd name="T4" fmla="*/ 814 w 3294"/>
                <a:gd name="T5" fmla="*/ 4679 h 6091"/>
                <a:gd name="T6" fmla="*/ 2479 w 3294"/>
                <a:gd name="T7" fmla="*/ 1829 h 6091"/>
                <a:gd name="T8" fmla="*/ 2893 w 3294"/>
                <a:gd name="T9" fmla="*/ 1113 h 6091"/>
                <a:gd name="T10" fmla="*/ 3294 w 3294"/>
                <a:gd name="T11" fmla="*/ 399 h 6091"/>
                <a:gd name="T12" fmla="*/ 2561 w 3294"/>
                <a:gd name="T13" fmla="*/ 0 h 6091"/>
                <a:gd name="T14" fmla="*/ 0 w 3294"/>
                <a:gd name="T15" fmla="*/ 6091 h 6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94" h="6091">
                  <a:moveTo>
                    <a:pt x="0" y="6091"/>
                  </a:moveTo>
                  <a:cubicBezTo>
                    <a:pt x="37" y="5992"/>
                    <a:pt x="146" y="5852"/>
                    <a:pt x="200" y="5758"/>
                  </a:cubicBezTo>
                  <a:lnTo>
                    <a:pt x="814" y="4679"/>
                  </a:lnTo>
                  <a:cubicBezTo>
                    <a:pt x="1340" y="3785"/>
                    <a:pt x="1964" y="2653"/>
                    <a:pt x="2479" y="1829"/>
                  </a:cubicBezTo>
                  <a:cubicBezTo>
                    <a:pt x="2627" y="1593"/>
                    <a:pt x="2756" y="1348"/>
                    <a:pt x="2893" y="1113"/>
                  </a:cubicBezTo>
                  <a:cubicBezTo>
                    <a:pt x="2998" y="932"/>
                    <a:pt x="3225" y="585"/>
                    <a:pt x="3294" y="399"/>
                  </a:cubicBezTo>
                  <a:cubicBezTo>
                    <a:pt x="3053" y="273"/>
                    <a:pt x="2796" y="118"/>
                    <a:pt x="2561" y="0"/>
                  </a:cubicBezTo>
                  <a:cubicBezTo>
                    <a:pt x="2487" y="89"/>
                    <a:pt x="39" y="5877"/>
                    <a:pt x="0" y="6091"/>
                  </a:cubicBezTo>
                  <a:close/>
                </a:path>
              </a:pathLst>
            </a:custGeom>
            <a:solidFill>
              <a:srgbClr val="FF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-1225550" y="-476250"/>
              <a:ext cx="717550" cy="541338"/>
            </a:xfrm>
            <a:custGeom>
              <a:avLst/>
              <a:gdLst>
                <a:gd name="T0" fmla="*/ 1382 w 2656"/>
                <a:gd name="T1" fmla="*/ 2005 h 2005"/>
                <a:gd name="T2" fmla="*/ 2495 w 2656"/>
                <a:gd name="T3" fmla="*/ 915 h 2005"/>
                <a:gd name="T4" fmla="*/ 2655 w 2656"/>
                <a:gd name="T5" fmla="*/ 691 h 2005"/>
                <a:gd name="T6" fmla="*/ 367 w 2656"/>
                <a:gd name="T7" fmla="*/ 373 h 2005"/>
                <a:gd name="T8" fmla="*/ 591 w 2656"/>
                <a:gd name="T9" fmla="*/ 1330 h 2005"/>
                <a:gd name="T10" fmla="*/ 1382 w 2656"/>
                <a:gd name="T11" fmla="*/ 2005 h 2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56" h="2005">
                  <a:moveTo>
                    <a:pt x="1382" y="2005"/>
                  </a:moveTo>
                  <a:cubicBezTo>
                    <a:pt x="1533" y="1930"/>
                    <a:pt x="2298" y="1083"/>
                    <a:pt x="2495" y="915"/>
                  </a:cubicBezTo>
                  <a:cubicBezTo>
                    <a:pt x="2656" y="777"/>
                    <a:pt x="2629" y="787"/>
                    <a:pt x="2655" y="691"/>
                  </a:cubicBezTo>
                  <a:cubicBezTo>
                    <a:pt x="2180" y="471"/>
                    <a:pt x="867" y="0"/>
                    <a:pt x="367" y="373"/>
                  </a:cubicBezTo>
                  <a:cubicBezTo>
                    <a:pt x="0" y="647"/>
                    <a:pt x="459" y="1145"/>
                    <a:pt x="591" y="1330"/>
                  </a:cubicBezTo>
                  <a:cubicBezTo>
                    <a:pt x="716" y="1506"/>
                    <a:pt x="1159" y="1912"/>
                    <a:pt x="1382" y="2005"/>
                  </a:cubicBezTo>
                  <a:close/>
                </a:path>
              </a:pathLst>
            </a:custGeom>
            <a:solidFill>
              <a:srgbClr val="F6903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31" name="Прямоугольник 30"/>
          <p:cNvSpPr/>
          <p:nvPr/>
        </p:nvSpPr>
        <p:spPr>
          <a:xfrm>
            <a:off x="4318000" y="3803290"/>
            <a:ext cx="6423292" cy="641710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  <a:alpha val="23000"/>
                </a:schemeClr>
              </a:gs>
              <a:gs pos="100000">
                <a:schemeClr val="accent6">
                  <a:lumMod val="40000"/>
                  <a:lumOff val="60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4270108" y="4635500"/>
            <a:ext cx="6423292" cy="641710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  <a:alpha val="23000"/>
                </a:schemeClr>
              </a:gs>
              <a:gs pos="100000">
                <a:schemeClr val="accent6">
                  <a:lumMod val="40000"/>
                  <a:lumOff val="60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4304774" y="5478756"/>
            <a:ext cx="6423292" cy="641710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  <a:alpha val="23000"/>
                </a:schemeClr>
              </a:gs>
              <a:gs pos="100000">
                <a:schemeClr val="accent6">
                  <a:lumMod val="40000"/>
                  <a:lumOff val="60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4656941" y="2850790"/>
            <a:ext cx="571895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955675">
              <a:spcBef>
                <a:spcPts val="1800"/>
              </a:spcBef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ru-RU" sz="1800" cap="all" dirty="0">
                <a:latin typeface="+mj-lt"/>
                <a:cs typeface="Arial" charset="0"/>
              </a:rPr>
              <a:t>Заполняет и подписывает собственник </a:t>
            </a:r>
            <a:r>
              <a:rPr lang="en-US" sz="1800" cap="all" dirty="0" smtClean="0">
                <a:latin typeface="+mj-lt"/>
                <a:cs typeface="Arial" charset="0"/>
              </a:rPr>
              <a:t/>
            </a:r>
            <a:br>
              <a:rPr lang="en-US" sz="1800" cap="all" dirty="0" smtClean="0">
                <a:latin typeface="+mj-lt"/>
                <a:cs typeface="Arial" charset="0"/>
              </a:rPr>
            </a:br>
            <a:r>
              <a:rPr lang="ru-RU" sz="1800" cap="all" dirty="0" smtClean="0">
                <a:latin typeface="+mj-lt"/>
                <a:cs typeface="Arial" charset="0"/>
              </a:rPr>
              <a:t>или </a:t>
            </a:r>
            <a:r>
              <a:rPr lang="ru-RU" sz="1800" cap="all" dirty="0">
                <a:latin typeface="+mj-lt"/>
                <a:cs typeface="Arial" charset="0"/>
              </a:rPr>
              <a:t>уполномоченное лицо</a:t>
            </a:r>
          </a:p>
          <a:p>
            <a:pPr marL="171450" indent="-171450" defTabSz="955675">
              <a:spcBef>
                <a:spcPts val="1800"/>
              </a:spcBef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ru-RU" sz="600" cap="all" dirty="0">
              <a:latin typeface="+mj-lt"/>
              <a:cs typeface="Arial" charset="0"/>
            </a:endParaRPr>
          </a:p>
          <a:p>
            <a:pPr marL="342900" indent="-342900" defTabSz="955675">
              <a:spcBef>
                <a:spcPts val="1800"/>
              </a:spcBef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ru-RU" sz="1800" cap="all" dirty="0">
                <a:latin typeface="+mj-lt"/>
                <a:cs typeface="Arial" charset="0"/>
              </a:rPr>
              <a:t>НАЛИЧИЕ ПЕЧАТИ – НЕ НУЖНО</a:t>
            </a:r>
          </a:p>
          <a:p>
            <a:pPr marL="171450" indent="-171450" defTabSz="955675">
              <a:spcBef>
                <a:spcPts val="1800"/>
              </a:spcBef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ru-RU" sz="600" cap="all" dirty="0">
              <a:latin typeface="+mj-lt"/>
              <a:cs typeface="Arial" charset="0"/>
            </a:endParaRPr>
          </a:p>
          <a:p>
            <a:pPr marL="342900" indent="-342900" defTabSz="955675">
              <a:spcBef>
                <a:spcPts val="1800"/>
              </a:spcBef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ru-RU" sz="1800" cap="all" dirty="0">
                <a:latin typeface="+mj-lt"/>
                <a:cs typeface="Arial" charset="0"/>
              </a:rPr>
              <a:t>ПОДПИСЬ УПОЛНОМОЧЕННОГО ЛИЦА – НУЖНА</a:t>
            </a:r>
          </a:p>
          <a:p>
            <a:pPr marL="171450" indent="-171450" defTabSz="955675">
              <a:spcBef>
                <a:spcPts val="1800"/>
              </a:spcBef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ru-RU" sz="600" cap="all" dirty="0">
              <a:latin typeface="+mj-lt"/>
              <a:cs typeface="Arial" charset="0"/>
            </a:endParaRPr>
          </a:p>
          <a:p>
            <a:pPr marL="342900" indent="-342900" defTabSz="955675">
              <a:spcBef>
                <a:spcPts val="1800"/>
              </a:spcBef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800" cap="all" dirty="0">
                <a:latin typeface="+mj-lt"/>
                <a:cs typeface="Arial" charset="0"/>
              </a:rPr>
              <a:t>не является документом строгой </a:t>
            </a:r>
            <a:r>
              <a:rPr lang="ru-RU" altLang="ru-RU" sz="1800" cap="all" dirty="0" smtClean="0">
                <a:latin typeface="+mj-lt"/>
                <a:cs typeface="Arial" charset="0"/>
              </a:rPr>
              <a:t>отчетности</a:t>
            </a:r>
            <a:endParaRPr lang="ru-RU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5764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4267200" y="2850790"/>
            <a:ext cx="6423292" cy="641710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  <a:alpha val="23000"/>
                </a:schemeClr>
              </a:gs>
              <a:gs pos="100000">
                <a:schemeClr val="accent6">
                  <a:lumMod val="40000"/>
                  <a:lumOff val="60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32"/>
          <a:stretch>
            <a:fillRect/>
          </a:stretch>
        </p:blipFill>
        <p:spPr bwMode="auto">
          <a:xfrm>
            <a:off x="12543" y="6005785"/>
            <a:ext cx="10704513" cy="1555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4294967295"/>
          </p:nvPr>
        </p:nvSpPr>
        <p:spPr/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</a:bodyPr>
          <a:lstStyle/>
          <a:p>
            <a:fld id="{308C04AD-19B0-4CB6-B801-19606B4031E4}" type="slidenum">
              <a:rPr lang="ru-RU" b="1">
                <a:solidFill>
                  <a:srgbClr val="756542"/>
                </a:solidFill>
              </a:rPr>
              <a:pPr/>
              <a:t>11</a:t>
            </a:fld>
            <a:endParaRPr lang="ru-RU" b="1" dirty="0">
              <a:solidFill>
                <a:srgbClr val="75654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81175"/>
            <a:ext cx="9440882" cy="947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ПОСТАНОВЛЕНИЕ ПРАВИТЕЛЬСТВА РФ № 571 ОТ 21 ИЮНЯ 2014 ГОДА</a:t>
            </a:r>
            <a:endParaRPr lang="ru-RU" sz="24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25244" y="1614238"/>
            <a:ext cx="10563648" cy="596231"/>
          </a:xfrm>
          <a:prstGeom prst="rect">
            <a:avLst/>
          </a:prstGeom>
          <a:solidFill>
            <a:srgbClr val="D96E33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683000" algn="ctr">
              <a:lnSpc>
                <a:spcPts val="2000"/>
              </a:lnSpc>
              <a:defRPr/>
            </a:pPr>
            <a:r>
              <a:rPr lang="ru-RU" altLang="ru-RU" sz="2000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Сопроводительный документ</a:t>
            </a:r>
          </a:p>
          <a:p>
            <a:pPr marL="3683000" algn="ctr">
              <a:lnSpc>
                <a:spcPts val="2000"/>
              </a:lnSpc>
              <a:defRPr/>
            </a:pPr>
            <a:r>
              <a:rPr lang="ru-RU" altLang="ru-RU" sz="2000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На </a:t>
            </a:r>
            <a:r>
              <a:rPr lang="ru-RU" altLang="ru-RU" sz="2000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транспортировку</a:t>
            </a:r>
            <a:r>
              <a:rPr lang="en-US" altLang="ru-RU" sz="2000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altLang="ru-RU" sz="2000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Древесины</a:t>
            </a:r>
            <a:r>
              <a:rPr lang="ru-RU" altLang="ru-RU" sz="2000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: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4318000" y="4120790"/>
            <a:ext cx="6423292" cy="641710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  <a:alpha val="23000"/>
                </a:schemeClr>
              </a:gs>
              <a:gs pos="100000">
                <a:schemeClr val="accent6">
                  <a:lumMod val="40000"/>
                  <a:lumOff val="60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4304774" y="5402556"/>
            <a:ext cx="6423292" cy="641710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  <a:alpha val="23000"/>
                </a:schemeClr>
              </a:gs>
              <a:gs pos="100000">
                <a:schemeClr val="accent6">
                  <a:lumMod val="40000"/>
                  <a:lumOff val="60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4656941" y="2850790"/>
            <a:ext cx="5718959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955675">
              <a:spcBef>
                <a:spcPts val="1800"/>
              </a:spcBef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ru-RU" sz="1800" cap="all" dirty="0">
                <a:latin typeface="+mj-lt"/>
                <a:cs typeface="Arial" charset="0"/>
              </a:rPr>
              <a:t>УКАЗЫВАТЬ ПОЛНЫЙ АДРЕС ПУНКТОВ </a:t>
            </a:r>
            <a:r>
              <a:rPr lang="ru-RU" sz="1800" cap="all" dirty="0" smtClean="0">
                <a:latin typeface="+mj-lt"/>
                <a:cs typeface="Arial" charset="0"/>
              </a:rPr>
              <a:t>ОТПРАВЛЕНИЯ</a:t>
            </a:r>
            <a:r>
              <a:rPr lang="en-US" sz="1800" cap="all" dirty="0" smtClean="0">
                <a:latin typeface="+mj-lt"/>
                <a:cs typeface="Arial" charset="0"/>
              </a:rPr>
              <a:t> </a:t>
            </a:r>
            <a:r>
              <a:rPr lang="ru-RU" sz="1800" cap="all" dirty="0" smtClean="0">
                <a:latin typeface="+mj-lt"/>
                <a:cs typeface="Arial" charset="0"/>
              </a:rPr>
              <a:t>И </a:t>
            </a:r>
            <a:r>
              <a:rPr lang="ru-RU" sz="1800" cap="all" dirty="0">
                <a:latin typeface="+mj-lt"/>
                <a:cs typeface="Arial" charset="0"/>
              </a:rPr>
              <a:t>НАЗНАЧЕНИЯ</a:t>
            </a:r>
          </a:p>
          <a:p>
            <a:pPr marL="342900" indent="-342900" defTabSz="955675">
              <a:spcBef>
                <a:spcPts val="1800"/>
              </a:spcBef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ru-RU" sz="1800" cap="all" dirty="0">
              <a:latin typeface="+mj-lt"/>
              <a:cs typeface="Arial" charset="0"/>
            </a:endParaRPr>
          </a:p>
          <a:p>
            <a:pPr marL="342900" indent="-342900" defTabSz="955675">
              <a:spcBef>
                <a:spcPts val="1800"/>
              </a:spcBef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ru-RU" sz="1800" cap="all" dirty="0">
                <a:latin typeface="+mj-lt"/>
                <a:cs typeface="Arial" charset="0"/>
              </a:rPr>
              <a:t>Номер Декларации о сделке заполняется </a:t>
            </a:r>
            <a:r>
              <a:rPr lang="en-US" sz="1800" cap="all" dirty="0" smtClean="0">
                <a:latin typeface="+mj-lt"/>
                <a:cs typeface="Arial" charset="0"/>
              </a:rPr>
              <a:t/>
            </a:r>
            <a:br>
              <a:rPr lang="en-US" sz="1800" cap="all" dirty="0" smtClean="0">
                <a:latin typeface="+mj-lt"/>
                <a:cs typeface="Arial" charset="0"/>
              </a:rPr>
            </a:br>
            <a:r>
              <a:rPr lang="ru-RU" sz="1800" cap="all" dirty="0" smtClean="0">
                <a:latin typeface="+mj-lt"/>
                <a:cs typeface="Arial" charset="0"/>
              </a:rPr>
              <a:t>с </a:t>
            </a:r>
            <a:r>
              <a:rPr lang="ru-RU" sz="1800" cap="all" dirty="0">
                <a:latin typeface="+mj-lt"/>
                <a:cs typeface="Arial" charset="0"/>
              </a:rPr>
              <a:t>01 июля 2015</a:t>
            </a:r>
          </a:p>
          <a:p>
            <a:pPr marL="342900" indent="-342900" defTabSz="955675">
              <a:spcBef>
                <a:spcPts val="1800"/>
              </a:spcBef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ru-RU" sz="1800" cap="all" dirty="0">
              <a:latin typeface="+mj-lt"/>
              <a:cs typeface="Arial" charset="0"/>
            </a:endParaRPr>
          </a:p>
          <a:p>
            <a:pPr marL="342900" indent="-342900" defTabSz="955675">
              <a:spcBef>
                <a:spcPts val="1800"/>
              </a:spcBef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ru-RU" sz="1800" cap="all" dirty="0">
                <a:latin typeface="+mj-lt"/>
                <a:cs typeface="Arial" charset="0"/>
              </a:rPr>
              <a:t>КОЛИЧЕСТВО (ШТУК) ЗАПОЛНЯТЬ ТОЛЬКО ПРИ ЭКСПОРТЕ ЦЕННЫХ</a:t>
            </a:r>
          </a:p>
        </p:txBody>
      </p:sp>
      <p:pic>
        <p:nvPicPr>
          <p:cNvPr id="2050" name="Picture 2" descr="D:\DOCIMENTS\DESKTOP\Рисунок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85" y="1475800"/>
            <a:ext cx="4240790" cy="510452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Овал 18"/>
          <p:cNvSpPr/>
          <p:nvPr/>
        </p:nvSpPr>
        <p:spPr>
          <a:xfrm>
            <a:off x="2258329" y="1539300"/>
            <a:ext cx="115801" cy="104287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8" name="Группа 17"/>
          <p:cNvGrpSpPr/>
          <p:nvPr/>
        </p:nvGrpSpPr>
        <p:grpSpPr>
          <a:xfrm>
            <a:off x="2307113" y="1040006"/>
            <a:ext cx="374102" cy="570970"/>
            <a:chOff x="-3030538" y="-476250"/>
            <a:chExt cx="3478214" cy="5308601"/>
          </a:xfrm>
        </p:grpSpPr>
        <p:sp>
          <p:nvSpPr>
            <p:cNvPr id="5" name="Freeform 8"/>
            <p:cNvSpPr>
              <a:spLocks/>
            </p:cNvSpPr>
            <p:nvPr/>
          </p:nvSpPr>
          <p:spPr bwMode="auto">
            <a:xfrm>
              <a:off x="-1693863" y="431800"/>
              <a:ext cx="1454150" cy="1781175"/>
            </a:xfrm>
            <a:custGeom>
              <a:avLst/>
              <a:gdLst>
                <a:gd name="T0" fmla="*/ 0 w 5386"/>
                <a:gd name="T1" fmla="*/ 5201 h 6592"/>
                <a:gd name="T2" fmla="*/ 3296 w 5386"/>
                <a:gd name="T3" fmla="*/ 6210 h 6592"/>
                <a:gd name="T4" fmla="*/ 3846 w 5386"/>
                <a:gd name="T5" fmla="*/ 5243 h 6592"/>
                <a:gd name="T6" fmla="*/ 5386 w 5386"/>
                <a:gd name="T7" fmla="*/ 800 h 6592"/>
                <a:gd name="T8" fmla="*/ 3151 w 5386"/>
                <a:gd name="T9" fmla="*/ 0 h 6592"/>
                <a:gd name="T10" fmla="*/ 392 w 5386"/>
                <a:gd name="T11" fmla="*/ 4542 h 6592"/>
                <a:gd name="T12" fmla="*/ 0 w 5386"/>
                <a:gd name="T13" fmla="*/ 5201 h 6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86" h="6592">
                  <a:moveTo>
                    <a:pt x="0" y="5201"/>
                  </a:moveTo>
                  <a:cubicBezTo>
                    <a:pt x="335" y="5609"/>
                    <a:pt x="2365" y="6592"/>
                    <a:pt x="3296" y="6210"/>
                  </a:cubicBezTo>
                  <a:cubicBezTo>
                    <a:pt x="3656" y="6063"/>
                    <a:pt x="3700" y="5630"/>
                    <a:pt x="3846" y="5243"/>
                  </a:cubicBezTo>
                  <a:lnTo>
                    <a:pt x="5386" y="800"/>
                  </a:lnTo>
                  <a:cubicBezTo>
                    <a:pt x="4186" y="744"/>
                    <a:pt x="3520" y="127"/>
                    <a:pt x="3151" y="0"/>
                  </a:cubicBezTo>
                  <a:cubicBezTo>
                    <a:pt x="2947" y="444"/>
                    <a:pt x="869" y="3743"/>
                    <a:pt x="392" y="4542"/>
                  </a:cubicBezTo>
                  <a:cubicBezTo>
                    <a:pt x="257" y="4768"/>
                    <a:pt x="113" y="4979"/>
                    <a:pt x="0" y="520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-2209800" y="1898650"/>
              <a:ext cx="1844676" cy="1100138"/>
            </a:xfrm>
            <a:custGeom>
              <a:avLst/>
              <a:gdLst>
                <a:gd name="T0" fmla="*/ 0 w 6831"/>
                <a:gd name="T1" fmla="*/ 2206 h 4078"/>
                <a:gd name="T2" fmla="*/ 36 w 6831"/>
                <a:gd name="T3" fmla="*/ 2242 h 4078"/>
                <a:gd name="T4" fmla="*/ 93 w 6831"/>
                <a:gd name="T5" fmla="*/ 2292 h 4078"/>
                <a:gd name="T6" fmla="*/ 216 w 6831"/>
                <a:gd name="T7" fmla="*/ 2380 h 4078"/>
                <a:gd name="T8" fmla="*/ 4734 w 6831"/>
                <a:gd name="T9" fmla="*/ 4026 h 4078"/>
                <a:gd name="T10" fmla="*/ 6798 w 6831"/>
                <a:gd name="T11" fmla="*/ 2807 h 4078"/>
                <a:gd name="T12" fmla="*/ 6051 w 6831"/>
                <a:gd name="T13" fmla="*/ 1061 h 4078"/>
                <a:gd name="T14" fmla="*/ 5647 w 6831"/>
                <a:gd name="T15" fmla="*/ 623 h 4078"/>
                <a:gd name="T16" fmla="*/ 2615 w 6831"/>
                <a:gd name="T17" fmla="*/ 508 h 4078"/>
                <a:gd name="T18" fmla="*/ 1765 w 6831"/>
                <a:gd name="T19" fmla="*/ 0 h 4078"/>
                <a:gd name="T20" fmla="*/ 1546 w 6831"/>
                <a:gd name="T21" fmla="*/ 259 h 4078"/>
                <a:gd name="T22" fmla="*/ 0 w 6831"/>
                <a:gd name="T23" fmla="*/ 2206 h 4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831" h="4078">
                  <a:moveTo>
                    <a:pt x="0" y="2206"/>
                  </a:moveTo>
                  <a:lnTo>
                    <a:pt x="36" y="2242"/>
                  </a:lnTo>
                  <a:cubicBezTo>
                    <a:pt x="49" y="2253"/>
                    <a:pt x="86" y="2287"/>
                    <a:pt x="93" y="2292"/>
                  </a:cubicBezTo>
                  <a:cubicBezTo>
                    <a:pt x="153" y="2340"/>
                    <a:pt x="159" y="2341"/>
                    <a:pt x="216" y="2380"/>
                  </a:cubicBezTo>
                  <a:cubicBezTo>
                    <a:pt x="1524" y="3273"/>
                    <a:pt x="3117" y="3940"/>
                    <a:pt x="4734" y="4026"/>
                  </a:cubicBezTo>
                  <a:cubicBezTo>
                    <a:pt x="5720" y="4078"/>
                    <a:pt x="6749" y="3758"/>
                    <a:pt x="6798" y="2807"/>
                  </a:cubicBezTo>
                  <a:cubicBezTo>
                    <a:pt x="6831" y="2153"/>
                    <a:pt x="6411" y="1511"/>
                    <a:pt x="6051" y="1061"/>
                  </a:cubicBezTo>
                  <a:cubicBezTo>
                    <a:pt x="5919" y="897"/>
                    <a:pt x="5785" y="767"/>
                    <a:pt x="5647" y="623"/>
                  </a:cubicBezTo>
                  <a:cubicBezTo>
                    <a:pt x="5403" y="1697"/>
                    <a:pt x="3204" y="807"/>
                    <a:pt x="2615" y="508"/>
                  </a:cubicBezTo>
                  <a:cubicBezTo>
                    <a:pt x="2296" y="347"/>
                    <a:pt x="1881" y="57"/>
                    <a:pt x="1765" y="0"/>
                  </a:cubicBezTo>
                  <a:cubicBezTo>
                    <a:pt x="1670" y="85"/>
                    <a:pt x="1612" y="171"/>
                    <a:pt x="1546" y="259"/>
                  </a:cubicBezTo>
                  <a:cubicBezTo>
                    <a:pt x="1090" y="868"/>
                    <a:pt x="492" y="1544"/>
                    <a:pt x="0" y="2206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Freeform 10"/>
            <p:cNvSpPr>
              <a:spLocks noEditPoints="1"/>
            </p:cNvSpPr>
            <p:nvPr/>
          </p:nvSpPr>
          <p:spPr bwMode="auto">
            <a:xfrm>
              <a:off x="-3030538" y="1630363"/>
              <a:ext cx="2582863" cy="3201988"/>
            </a:xfrm>
            <a:custGeom>
              <a:avLst/>
              <a:gdLst>
                <a:gd name="T0" fmla="*/ 829 w 9566"/>
                <a:gd name="T1" fmla="*/ 10341 h 11857"/>
                <a:gd name="T2" fmla="*/ 3390 w 9566"/>
                <a:gd name="T3" fmla="*/ 4250 h 11857"/>
                <a:gd name="T4" fmla="*/ 4123 w 9566"/>
                <a:gd name="T5" fmla="*/ 4649 h 11857"/>
                <a:gd name="T6" fmla="*/ 3722 w 9566"/>
                <a:gd name="T7" fmla="*/ 5363 h 11857"/>
                <a:gd name="T8" fmla="*/ 3308 w 9566"/>
                <a:gd name="T9" fmla="*/ 6079 h 11857"/>
                <a:gd name="T10" fmla="*/ 1643 w 9566"/>
                <a:gd name="T11" fmla="*/ 8929 h 11857"/>
                <a:gd name="T12" fmla="*/ 1029 w 9566"/>
                <a:gd name="T13" fmla="*/ 10008 h 11857"/>
                <a:gd name="T14" fmla="*/ 829 w 9566"/>
                <a:gd name="T15" fmla="*/ 10341 h 11857"/>
                <a:gd name="T16" fmla="*/ 3212 w 9566"/>
                <a:gd name="T17" fmla="*/ 4149 h 11857"/>
                <a:gd name="T18" fmla="*/ 0 w 9566"/>
                <a:gd name="T19" fmla="*/ 11857 h 11857"/>
                <a:gd name="T20" fmla="*/ 1746 w 9566"/>
                <a:gd name="T21" fmla="*/ 9279 h 11857"/>
                <a:gd name="T22" fmla="*/ 4660 w 9566"/>
                <a:gd name="T23" fmla="*/ 4920 h 11857"/>
                <a:gd name="T24" fmla="*/ 7201 w 9566"/>
                <a:gd name="T25" fmla="*/ 5587 h 11857"/>
                <a:gd name="T26" fmla="*/ 8646 w 9566"/>
                <a:gd name="T27" fmla="*/ 5491 h 11857"/>
                <a:gd name="T28" fmla="*/ 9566 w 9566"/>
                <a:gd name="T29" fmla="*/ 4785 h 11857"/>
                <a:gd name="T30" fmla="*/ 9009 w 9566"/>
                <a:gd name="T31" fmla="*/ 5147 h 11857"/>
                <a:gd name="T32" fmla="*/ 6552 w 9566"/>
                <a:gd name="T33" fmla="*/ 5148 h 11857"/>
                <a:gd name="T34" fmla="*/ 3879 w 9566"/>
                <a:gd name="T35" fmla="*/ 4083 h 11857"/>
                <a:gd name="T36" fmla="*/ 1747 w 9566"/>
                <a:gd name="T37" fmla="*/ 2511 h 11857"/>
                <a:gd name="T38" fmla="*/ 635 w 9566"/>
                <a:gd name="T39" fmla="*/ 835 h 11857"/>
                <a:gd name="T40" fmla="*/ 591 w 9566"/>
                <a:gd name="T41" fmla="*/ 0 h 11857"/>
                <a:gd name="T42" fmla="*/ 1942 w 9566"/>
                <a:gd name="T43" fmla="*/ 3162 h 11857"/>
                <a:gd name="T44" fmla="*/ 2298 w 9566"/>
                <a:gd name="T45" fmla="*/ 3476 h 11857"/>
                <a:gd name="T46" fmla="*/ 2415 w 9566"/>
                <a:gd name="T47" fmla="*/ 3571 h 11857"/>
                <a:gd name="T48" fmla="*/ 3212 w 9566"/>
                <a:gd name="T49" fmla="*/ 4149 h 11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566" h="11857">
                  <a:moveTo>
                    <a:pt x="829" y="10341"/>
                  </a:moveTo>
                  <a:cubicBezTo>
                    <a:pt x="868" y="10127"/>
                    <a:pt x="3316" y="4339"/>
                    <a:pt x="3390" y="4250"/>
                  </a:cubicBezTo>
                  <a:cubicBezTo>
                    <a:pt x="3625" y="4368"/>
                    <a:pt x="3882" y="4523"/>
                    <a:pt x="4123" y="4649"/>
                  </a:cubicBezTo>
                  <a:cubicBezTo>
                    <a:pt x="4054" y="4835"/>
                    <a:pt x="3827" y="5182"/>
                    <a:pt x="3722" y="5363"/>
                  </a:cubicBezTo>
                  <a:cubicBezTo>
                    <a:pt x="3585" y="5598"/>
                    <a:pt x="3456" y="5843"/>
                    <a:pt x="3308" y="6079"/>
                  </a:cubicBezTo>
                  <a:cubicBezTo>
                    <a:pt x="2793" y="6903"/>
                    <a:pt x="2169" y="8035"/>
                    <a:pt x="1643" y="8929"/>
                  </a:cubicBezTo>
                  <a:lnTo>
                    <a:pt x="1029" y="10008"/>
                  </a:lnTo>
                  <a:cubicBezTo>
                    <a:pt x="975" y="10102"/>
                    <a:pt x="866" y="10242"/>
                    <a:pt x="829" y="10341"/>
                  </a:cubicBezTo>
                  <a:close/>
                  <a:moveTo>
                    <a:pt x="3212" y="4149"/>
                  </a:moveTo>
                  <a:lnTo>
                    <a:pt x="0" y="11857"/>
                  </a:lnTo>
                  <a:lnTo>
                    <a:pt x="1746" y="9279"/>
                  </a:lnTo>
                  <a:cubicBezTo>
                    <a:pt x="2211" y="8583"/>
                    <a:pt x="4296" y="5375"/>
                    <a:pt x="4660" y="4920"/>
                  </a:cubicBezTo>
                  <a:cubicBezTo>
                    <a:pt x="5217" y="5019"/>
                    <a:pt x="5807" y="5482"/>
                    <a:pt x="7201" y="5587"/>
                  </a:cubicBezTo>
                  <a:cubicBezTo>
                    <a:pt x="7725" y="5627"/>
                    <a:pt x="8157" y="5634"/>
                    <a:pt x="8646" y="5491"/>
                  </a:cubicBezTo>
                  <a:cubicBezTo>
                    <a:pt x="9032" y="5378"/>
                    <a:pt x="9473" y="5115"/>
                    <a:pt x="9566" y="4785"/>
                  </a:cubicBezTo>
                  <a:cubicBezTo>
                    <a:pt x="9417" y="4904"/>
                    <a:pt x="9258" y="5054"/>
                    <a:pt x="9009" y="5147"/>
                  </a:cubicBezTo>
                  <a:cubicBezTo>
                    <a:pt x="8196" y="5453"/>
                    <a:pt x="7371" y="5323"/>
                    <a:pt x="6552" y="5148"/>
                  </a:cubicBezTo>
                  <a:cubicBezTo>
                    <a:pt x="5552" y="4934"/>
                    <a:pt x="4702" y="4524"/>
                    <a:pt x="3879" y="4083"/>
                  </a:cubicBezTo>
                  <a:cubicBezTo>
                    <a:pt x="2962" y="3592"/>
                    <a:pt x="2478" y="3170"/>
                    <a:pt x="1747" y="2511"/>
                  </a:cubicBezTo>
                  <a:cubicBezTo>
                    <a:pt x="1361" y="2163"/>
                    <a:pt x="803" y="1422"/>
                    <a:pt x="635" y="835"/>
                  </a:cubicBezTo>
                  <a:cubicBezTo>
                    <a:pt x="526" y="451"/>
                    <a:pt x="589" y="356"/>
                    <a:pt x="591" y="0"/>
                  </a:cubicBezTo>
                  <a:cubicBezTo>
                    <a:pt x="5" y="1110"/>
                    <a:pt x="1222" y="2602"/>
                    <a:pt x="1942" y="3162"/>
                  </a:cubicBezTo>
                  <a:lnTo>
                    <a:pt x="2298" y="3476"/>
                  </a:lnTo>
                  <a:cubicBezTo>
                    <a:pt x="2352" y="3524"/>
                    <a:pt x="2364" y="3532"/>
                    <a:pt x="2415" y="3571"/>
                  </a:cubicBezTo>
                  <a:lnTo>
                    <a:pt x="3212" y="414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-852487" y="-288925"/>
              <a:ext cx="1300163" cy="844550"/>
            </a:xfrm>
            <a:custGeom>
              <a:avLst/>
              <a:gdLst>
                <a:gd name="T0" fmla="*/ 0 w 4816"/>
                <a:gd name="T1" fmla="*/ 1314 h 3127"/>
                <a:gd name="T2" fmla="*/ 393 w 4816"/>
                <a:gd name="T3" fmla="*/ 1608 h 3127"/>
                <a:gd name="T4" fmla="*/ 830 w 4816"/>
                <a:gd name="T5" fmla="*/ 1877 h 3127"/>
                <a:gd name="T6" fmla="*/ 4039 w 4816"/>
                <a:gd name="T7" fmla="*/ 2655 h 3127"/>
                <a:gd name="T8" fmla="*/ 1273 w 4816"/>
                <a:gd name="T9" fmla="*/ 0 h 3127"/>
                <a:gd name="T10" fmla="*/ 1113 w 4816"/>
                <a:gd name="T11" fmla="*/ 224 h 3127"/>
                <a:gd name="T12" fmla="*/ 0 w 4816"/>
                <a:gd name="T13" fmla="*/ 1314 h 3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16" h="3127">
                  <a:moveTo>
                    <a:pt x="0" y="1314"/>
                  </a:moveTo>
                  <a:lnTo>
                    <a:pt x="393" y="1608"/>
                  </a:lnTo>
                  <a:cubicBezTo>
                    <a:pt x="527" y="1699"/>
                    <a:pt x="689" y="1788"/>
                    <a:pt x="830" y="1877"/>
                  </a:cubicBezTo>
                  <a:cubicBezTo>
                    <a:pt x="1445" y="2262"/>
                    <a:pt x="3480" y="3127"/>
                    <a:pt x="4039" y="2655"/>
                  </a:cubicBezTo>
                  <a:cubicBezTo>
                    <a:pt x="4816" y="1999"/>
                    <a:pt x="2003" y="189"/>
                    <a:pt x="1273" y="0"/>
                  </a:cubicBezTo>
                  <a:cubicBezTo>
                    <a:pt x="1247" y="96"/>
                    <a:pt x="1274" y="86"/>
                    <a:pt x="1113" y="224"/>
                  </a:cubicBezTo>
                  <a:cubicBezTo>
                    <a:pt x="916" y="392"/>
                    <a:pt x="151" y="1239"/>
                    <a:pt x="0" y="131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auto">
            <a:xfrm>
              <a:off x="-2835275" y="1279525"/>
              <a:ext cx="855663" cy="619125"/>
            </a:xfrm>
            <a:custGeom>
              <a:avLst/>
              <a:gdLst>
                <a:gd name="T0" fmla="*/ 262 w 3168"/>
                <a:gd name="T1" fmla="*/ 2291 h 2291"/>
                <a:gd name="T2" fmla="*/ 3168 w 3168"/>
                <a:gd name="T3" fmla="*/ 1426 h 2291"/>
                <a:gd name="T4" fmla="*/ 2969 w 3168"/>
                <a:gd name="T5" fmla="*/ 385 h 2291"/>
                <a:gd name="T6" fmla="*/ 3023 w 3168"/>
                <a:gd name="T7" fmla="*/ 291 h 2291"/>
                <a:gd name="T8" fmla="*/ 123 w 3168"/>
                <a:gd name="T9" fmla="*/ 1142 h 2291"/>
                <a:gd name="T10" fmla="*/ 262 w 3168"/>
                <a:gd name="T11" fmla="*/ 2291 h 2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8" h="2291">
                  <a:moveTo>
                    <a:pt x="262" y="2291"/>
                  </a:moveTo>
                  <a:lnTo>
                    <a:pt x="3168" y="1426"/>
                  </a:lnTo>
                  <a:cubicBezTo>
                    <a:pt x="3106" y="1191"/>
                    <a:pt x="2695" y="815"/>
                    <a:pt x="2969" y="385"/>
                  </a:cubicBezTo>
                  <a:cubicBezTo>
                    <a:pt x="3061" y="240"/>
                    <a:pt x="3026" y="351"/>
                    <a:pt x="3023" y="291"/>
                  </a:cubicBezTo>
                  <a:cubicBezTo>
                    <a:pt x="2492" y="87"/>
                    <a:pt x="423" y="0"/>
                    <a:pt x="123" y="1142"/>
                  </a:cubicBezTo>
                  <a:cubicBezTo>
                    <a:pt x="0" y="1612"/>
                    <a:pt x="151" y="1912"/>
                    <a:pt x="262" y="229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-2009775" y="206375"/>
              <a:ext cx="1009650" cy="1387475"/>
            </a:xfrm>
            <a:custGeom>
              <a:avLst/>
              <a:gdLst>
                <a:gd name="T0" fmla="*/ 289 w 3734"/>
                <a:gd name="T1" fmla="*/ 5140 h 5140"/>
                <a:gd name="T2" fmla="*/ 710 w 3734"/>
                <a:gd name="T3" fmla="*/ 4565 h 5140"/>
                <a:gd name="T4" fmla="*/ 1137 w 3734"/>
                <a:gd name="T5" fmla="*/ 3970 h 5140"/>
                <a:gd name="T6" fmla="*/ 2878 w 3734"/>
                <a:gd name="T7" fmla="*/ 1548 h 5140"/>
                <a:gd name="T8" fmla="*/ 3734 w 3734"/>
                <a:gd name="T9" fmla="*/ 318 h 5140"/>
                <a:gd name="T10" fmla="*/ 3466 w 3734"/>
                <a:gd name="T11" fmla="*/ 0 h 5140"/>
                <a:gd name="T12" fmla="*/ 3329 w 3734"/>
                <a:gd name="T13" fmla="*/ 128 h 5140"/>
                <a:gd name="T14" fmla="*/ 3214 w 3734"/>
                <a:gd name="T15" fmla="*/ 296 h 5140"/>
                <a:gd name="T16" fmla="*/ 2986 w 3734"/>
                <a:gd name="T17" fmla="*/ 598 h 5140"/>
                <a:gd name="T18" fmla="*/ 2514 w 3734"/>
                <a:gd name="T19" fmla="*/ 1218 h 5140"/>
                <a:gd name="T20" fmla="*/ 178 w 3734"/>
                <a:gd name="T21" fmla="*/ 4316 h 5140"/>
                <a:gd name="T22" fmla="*/ 289 w 3734"/>
                <a:gd name="T23" fmla="*/ 5140 h 5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34" h="5140">
                  <a:moveTo>
                    <a:pt x="289" y="5140"/>
                  </a:moveTo>
                  <a:cubicBezTo>
                    <a:pt x="441" y="4962"/>
                    <a:pt x="568" y="4758"/>
                    <a:pt x="710" y="4565"/>
                  </a:cubicBezTo>
                  <a:cubicBezTo>
                    <a:pt x="865" y="4354"/>
                    <a:pt x="981" y="4174"/>
                    <a:pt x="1137" y="3970"/>
                  </a:cubicBezTo>
                  <a:lnTo>
                    <a:pt x="2878" y="1548"/>
                  </a:lnTo>
                  <a:cubicBezTo>
                    <a:pt x="3020" y="1347"/>
                    <a:pt x="3694" y="455"/>
                    <a:pt x="3734" y="318"/>
                  </a:cubicBezTo>
                  <a:cubicBezTo>
                    <a:pt x="3598" y="198"/>
                    <a:pt x="3538" y="148"/>
                    <a:pt x="3466" y="0"/>
                  </a:cubicBezTo>
                  <a:lnTo>
                    <a:pt x="3329" y="128"/>
                  </a:lnTo>
                  <a:cubicBezTo>
                    <a:pt x="3287" y="181"/>
                    <a:pt x="3268" y="222"/>
                    <a:pt x="3214" y="296"/>
                  </a:cubicBezTo>
                  <a:lnTo>
                    <a:pt x="2986" y="598"/>
                  </a:lnTo>
                  <a:cubicBezTo>
                    <a:pt x="2836" y="802"/>
                    <a:pt x="2661" y="1030"/>
                    <a:pt x="2514" y="1218"/>
                  </a:cubicBezTo>
                  <a:lnTo>
                    <a:pt x="178" y="4316"/>
                  </a:lnTo>
                  <a:cubicBezTo>
                    <a:pt x="0" y="4570"/>
                    <a:pt x="130" y="4956"/>
                    <a:pt x="289" y="514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-2806700" y="2778125"/>
              <a:ext cx="889000" cy="1644650"/>
            </a:xfrm>
            <a:custGeom>
              <a:avLst/>
              <a:gdLst>
                <a:gd name="T0" fmla="*/ 0 w 3294"/>
                <a:gd name="T1" fmla="*/ 6091 h 6091"/>
                <a:gd name="T2" fmla="*/ 200 w 3294"/>
                <a:gd name="T3" fmla="*/ 5758 h 6091"/>
                <a:gd name="T4" fmla="*/ 814 w 3294"/>
                <a:gd name="T5" fmla="*/ 4679 h 6091"/>
                <a:gd name="T6" fmla="*/ 2479 w 3294"/>
                <a:gd name="T7" fmla="*/ 1829 h 6091"/>
                <a:gd name="T8" fmla="*/ 2893 w 3294"/>
                <a:gd name="T9" fmla="*/ 1113 h 6091"/>
                <a:gd name="T10" fmla="*/ 3294 w 3294"/>
                <a:gd name="T11" fmla="*/ 399 h 6091"/>
                <a:gd name="T12" fmla="*/ 2561 w 3294"/>
                <a:gd name="T13" fmla="*/ 0 h 6091"/>
                <a:gd name="T14" fmla="*/ 0 w 3294"/>
                <a:gd name="T15" fmla="*/ 6091 h 6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94" h="6091">
                  <a:moveTo>
                    <a:pt x="0" y="6091"/>
                  </a:moveTo>
                  <a:cubicBezTo>
                    <a:pt x="37" y="5992"/>
                    <a:pt x="146" y="5852"/>
                    <a:pt x="200" y="5758"/>
                  </a:cubicBezTo>
                  <a:lnTo>
                    <a:pt x="814" y="4679"/>
                  </a:lnTo>
                  <a:cubicBezTo>
                    <a:pt x="1340" y="3785"/>
                    <a:pt x="1964" y="2653"/>
                    <a:pt x="2479" y="1829"/>
                  </a:cubicBezTo>
                  <a:cubicBezTo>
                    <a:pt x="2627" y="1593"/>
                    <a:pt x="2756" y="1348"/>
                    <a:pt x="2893" y="1113"/>
                  </a:cubicBezTo>
                  <a:cubicBezTo>
                    <a:pt x="2998" y="932"/>
                    <a:pt x="3225" y="585"/>
                    <a:pt x="3294" y="399"/>
                  </a:cubicBezTo>
                  <a:cubicBezTo>
                    <a:pt x="3053" y="273"/>
                    <a:pt x="2796" y="118"/>
                    <a:pt x="2561" y="0"/>
                  </a:cubicBezTo>
                  <a:cubicBezTo>
                    <a:pt x="2487" y="89"/>
                    <a:pt x="39" y="5877"/>
                    <a:pt x="0" y="6091"/>
                  </a:cubicBezTo>
                  <a:close/>
                </a:path>
              </a:pathLst>
            </a:custGeom>
            <a:solidFill>
              <a:srgbClr val="FF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-1225550" y="-476250"/>
              <a:ext cx="717550" cy="541338"/>
            </a:xfrm>
            <a:custGeom>
              <a:avLst/>
              <a:gdLst>
                <a:gd name="T0" fmla="*/ 1382 w 2656"/>
                <a:gd name="T1" fmla="*/ 2005 h 2005"/>
                <a:gd name="T2" fmla="*/ 2495 w 2656"/>
                <a:gd name="T3" fmla="*/ 915 h 2005"/>
                <a:gd name="T4" fmla="*/ 2655 w 2656"/>
                <a:gd name="T5" fmla="*/ 691 h 2005"/>
                <a:gd name="T6" fmla="*/ 367 w 2656"/>
                <a:gd name="T7" fmla="*/ 373 h 2005"/>
                <a:gd name="T8" fmla="*/ 591 w 2656"/>
                <a:gd name="T9" fmla="*/ 1330 h 2005"/>
                <a:gd name="T10" fmla="*/ 1382 w 2656"/>
                <a:gd name="T11" fmla="*/ 2005 h 2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56" h="2005">
                  <a:moveTo>
                    <a:pt x="1382" y="2005"/>
                  </a:moveTo>
                  <a:cubicBezTo>
                    <a:pt x="1533" y="1930"/>
                    <a:pt x="2298" y="1083"/>
                    <a:pt x="2495" y="915"/>
                  </a:cubicBezTo>
                  <a:cubicBezTo>
                    <a:pt x="2656" y="777"/>
                    <a:pt x="2629" y="787"/>
                    <a:pt x="2655" y="691"/>
                  </a:cubicBezTo>
                  <a:cubicBezTo>
                    <a:pt x="2180" y="471"/>
                    <a:pt x="867" y="0"/>
                    <a:pt x="367" y="373"/>
                  </a:cubicBezTo>
                  <a:cubicBezTo>
                    <a:pt x="0" y="647"/>
                    <a:pt x="459" y="1145"/>
                    <a:pt x="591" y="1330"/>
                  </a:cubicBezTo>
                  <a:cubicBezTo>
                    <a:pt x="716" y="1506"/>
                    <a:pt x="1159" y="1912"/>
                    <a:pt x="1382" y="2005"/>
                  </a:cubicBezTo>
                  <a:close/>
                </a:path>
              </a:pathLst>
            </a:custGeom>
            <a:solidFill>
              <a:srgbClr val="F6903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16501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4294967295"/>
          </p:nvPr>
        </p:nvSpPr>
        <p:spPr/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</a:bodyPr>
          <a:lstStyle/>
          <a:p>
            <a:fld id="{308C04AD-19B0-4CB6-B801-19606B4031E4}" type="slidenum">
              <a:rPr lang="ru-RU" b="1">
                <a:solidFill>
                  <a:srgbClr val="756542"/>
                </a:solidFill>
              </a:rPr>
              <a:pPr/>
              <a:t>12</a:t>
            </a:fld>
            <a:endParaRPr lang="ru-RU" b="1" dirty="0">
              <a:solidFill>
                <a:srgbClr val="75654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81175"/>
            <a:ext cx="9440882" cy="947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УЧЕТ ВСЕЙ СРУБЛЕННОЙ ДРЕВЕСИНЫ ДО ЕЕ ВЫВОЗА ИЗ ЛЕСА</a:t>
            </a:r>
            <a:endParaRPr lang="ru-RU" sz="24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16486" y="1559007"/>
            <a:ext cx="9458105" cy="843216"/>
          </a:xfrm>
          <a:prstGeom prst="rect">
            <a:avLst/>
          </a:prstGeom>
          <a:solidFill>
            <a:srgbClr val="D96E33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ts val="2000"/>
              </a:lnSpc>
              <a:defRPr/>
            </a:pPr>
            <a:r>
              <a:rPr lang="ru-RU" altLang="ru-RU" sz="2000" b="1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Обязанности и полномочия:</a:t>
            </a:r>
          </a:p>
          <a:p>
            <a:pPr>
              <a:lnSpc>
                <a:spcPts val="2000"/>
              </a:lnSpc>
              <a:defRPr/>
            </a:pPr>
            <a:r>
              <a:rPr lang="ru-RU" altLang="ru-RU" sz="2000" b="1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Лесозаготовители, </a:t>
            </a:r>
            <a:r>
              <a:rPr lang="ru-RU" altLang="ru-RU" sz="2000" b="1" cap="all" dirty="0" err="1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Росимущество</a:t>
            </a:r>
            <a:r>
              <a:rPr lang="ru-RU" altLang="ru-RU" sz="2000" b="1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/>
            </a:r>
            <a:br>
              <a:rPr lang="en-US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</a:b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и </a:t>
            </a:r>
            <a:r>
              <a:rPr lang="ru-RU" altLang="ru-RU" sz="2000" b="1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органы управления лесами субъектов РФ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07049" y="1559006"/>
            <a:ext cx="809437" cy="843216"/>
          </a:xfrm>
          <a:prstGeom prst="rect">
            <a:avLst/>
          </a:prstGeom>
          <a:solidFill>
            <a:srgbClr val="7B5F4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chemeClr val="tx1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617" y="1581249"/>
            <a:ext cx="1104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</a:rPr>
              <a:t>!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07049" y="2570163"/>
            <a:ext cx="10267542" cy="365125"/>
          </a:xfrm>
          <a:prstGeom prst="rect">
            <a:avLst/>
          </a:prstGeom>
          <a:solidFill>
            <a:schemeClr val="accent6">
              <a:lumMod val="60000"/>
              <a:lumOff val="40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1600" b="1" dirty="0" smtClean="0">
                <a:solidFill>
                  <a:schemeClr val="tx1"/>
                </a:solidFill>
              </a:rPr>
              <a:t>НПА, ПРИНЯТЫЕ В РАЗВИТИЕ НОРМ 415-ФЗ ОБ УЧЕТЕ</a:t>
            </a:r>
            <a:endParaRPr lang="ru-RU" altLang="ru-RU" sz="16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7049" y="3048000"/>
            <a:ext cx="10267542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altLang="ru-RU" sz="1400" cap="all" dirty="0"/>
              <a:t>Постановление Правительства Российской Федерации от 26 декабря 2014 года № 1525 «Об утверждении Правил учета древесины»;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altLang="ru-RU" sz="1400" cap="all" dirty="0"/>
              <a:t>Постановление Правительства Российской Федерации от 27 сентября 2014 № 987</a:t>
            </a:r>
            <a:r>
              <a:rPr lang="ru-RU" altLang="ru-RU" sz="1400" b="1" cap="all" dirty="0"/>
              <a:t> «</a:t>
            </a:r>
            <a:r>
              <a:rPr lang="ru-RU" altLang="ru-RU" sz="1400" cap="all" dirty="0"/>
              <a:t>О внесении изменения в пункт 2 Правил расходования и учета средств, предоставляемых в виде субвенций из федерального бюджета бюджетам субъектов Российской Федерации на осуществление отдельных полномочий Российской Федерации в области лесных отношений»;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altLang="ru-RU" sz="1400" cap="all" dirty="0"/>
              <a:t>Распоряжение Правительства Российской Федерации от 13 июня 2014  № 1047-р об утверждении перечней видов древесины, на которые распространяются требования главы 2.2 Лесного кодекса Российской Федерации;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altLang="ru-RU" sz="1400" cap="all" dirty="0"/>
              <a:t>Постановление Правительства Российской Федерации от 21 июня 2014 года № 571 «О сопроводительном документе на транспортировку древесины</a:t>
            </a:r>
            <a:r>
              <a:rPr lang="ru-RU" altLang="ru-RU" sz="1400" cap="all" dirty="0" smtClean="0"/>
              <a:t>».</a:t>
            </a:r>
            <a:endParaRPr lang="ru-RU" altLang="ru-RU" sz="1400" cap="all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207049" y="5862906"/>
            <a:ext cx="10267542" cy="361950"/>
          </a:xfrm>
          <a:prstGeom prst="rect">
            <a:avLst/>
          </a:prstGeom>
          <a:solidFill>
            <a:schemeClr val="accent6">
              <a:lumMod val="60000"/>
              <a:lumOff val="40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600" b="1" dirty="0" smtClean="0">
                <a:solidFill>
                  <a:schemeClr val="tx1"/>
                </a:solidFill>
              </a:rPr>
              <a:t>ЕГАИС В ЧАСТИ ПРИЕМА СВЕДЕНИЙ ОБ УЧЕТЕ</a:t>
            </a:r>
            <a:endParaRPr lang="ru-RU" altLang="ru-RU" sz="1600" b="1" dirty="0">
              <a:solidFill>
                <a:schemeClr val="tx1"/>
              </a:solidFill>
            </a:endParaRPr>
          </a:p>
        </p:txBody>
      </p:sp>
      <p:sp>
        <p:nvSpPr>
          <p:cNvPr id="39" name="Text Box 9"/>
          <p:cNvSpPr txBox="1">
            <a:spLocks noChangeArrowheads="1"/>
          </p:cNvSpPr>
          <p:nvPr/>
        </p:nvSpPr>
        <p:spPr bwMode="auto">
          <a:xfrm>
            <a:off x="257175" y="6396038"/>
            <a:ext cx="96821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ru-RU" altLang="ru-RU" sz="1400" cap="all" dirty="0">
                <a:latin typeface="+mn-lt"/>
              </a:rPr>
              <a:t>Внесение сведений в ЕГАИС о данных учета древесины до вывоза ее из леса НЕ ТРЕБУЕТСЯ</a:t>
            </a:r>
          </a:p>
        </p:txBody>
      </p:sp>
    </p:spTree>
    <p:extLst>
      <p:ext uri="{BB962C8B-B14F-4D97-AF65-F5344CB8AC3E}">
        <p14:creationId xmlns:p14="http://schemas.microsoft.com/office/powerpoint/2010/main" val="323320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4294967295"/>
          </p:nvPr>
        </p:nvSpPr>
        <p:spPr/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</a:bodyPr>
          <a:lstStyle/>
          <a:p>
            <a:fld id="{308C04AD-19B0-4CB6-B801-19606B4031E4}" type="slidenum">
              <a:rPr lang="ru-RU" b="1">
                <a:solidFill>
                  <a:srgbClr val="756542"/>
                </a:solidFill>
              </a:rPr>
              <a:pPr/>
              <a:t>13</a:t>
            </a:fld>
            <a:endParaRPr lang="ru-RU" b="1" dirty="0">
              <a:solidFill>
                <a:srgbClr val="75654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81175"/>
            <a:ext cx="9440882" cy="947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ВНЕСЕНИЕ В ЕГАИС УЧЕТА ДРЕВЕСИНЫ И СДЕЛОК С НЕЙ </a:t>
            </a:r>
            <a:br>
              <a:rPr lang="ru-RU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ru-RU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ПРАВОУСТАНАВЛИВАЮЩИХ ДОКУМЕНТОВ НА ЗАГОТОВКУ ДРЕВЕСИНЫ</a:t>
            </a:r>
            <a:endParaRPr lang="ru-RU" sz="24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16486" y="1355807"/>
            <a:ext cx="9458105" cy="843216"/>
          </a:xfrm>
          <a:prstGeom prst="rect">
            <a:avLst/>
          </a:prstGeom>
          <a:solidFill>
            <a:srgbClr val="D96E33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ts val="2000"/>
              </a:lnSpc>
              <a:defRPr/>
            </a:pPr>
            <a:r>
              <a:rPr lang="ru-RU" altLang="ru-RU" sz="2000" b="1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Обязанности и полномочия:</a:t>
            </a:r>
          </a:p>
          <a:p>
            <a:pPr>
              <a:lnSpc>
                <a:spcPts val="2000"/>
              </a:lnSpc>
              <a:defRPr/>
            </a:pPr>
            <a:r>
              <a:rPr lang="ru-RU" altLang="ru-RU" sz="2000" b="1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Органы управления лесами субъектов Российской Федерации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07049" y="1355806"/>
            <a:ext cx="809437" cy="843216"/>
          </a:xfrm>
          <a:prstGeom prst="rect">
            <a:avLst/>
          </a:prstGeom>
          <a:solidFill>
            <a:srgbClr val="7B5F4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chemeClr val="tx1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617" y="1378049"/>
            <a:ext cx="1104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</a:rPr>
              <a:t>!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07049" y="2354263"/>
            <a:ext cx="10267542" cy="365125"/>
          </a:xfrm>
          <a:prstGeom prst="rect">
            <a:avLst/>
          </a:prstGeom>
          <a:solidFill>
            <a:schemeClr val="accent6">
              <a:lumMod val="60000"/>
              <a:lumOff val="40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 dirty="0" smtClean="0">
                <a:solidFill>
                  <a:schemeClr val="tx1"/>
                </a:solidFill>
              </a:rPr>
              <a:t>НПА, ПРИНЯТЫЕ В РАЗВИТИЕ НОРМ 415-ФЗ О ВНЕСЕНИИ ПРАВОУСТАНАВЛИВАЮЩИХ ДОКУМЕНТОВ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7049" y="2832100"/>
            <a:ext cx="102675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altLang="ru-RU" sz="1400" cap="all" dirty="0"/>
              <a:t>Постановление Правительства Российской Федерации от 03 декабря 2014 № 1301 «Об утверждении Правил представления информации в единую государственную автоматизированную информационную систему учета древесины и сделок с ней».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07049" y="3843606"/>
            <a:ext cx="10267542" cy="361950"/>
          </a:xfrm>
          <a:prstGeom prst="rect">
            <a:avLst/>
          </a:prstGeom>
          <a:solidFill>
            <a:schemeClr val="accent6">
              <a:lumMod val="60000"/>
              <a:lumOff val="40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600" b="1" dirty="0" smtClean="0">
                <a:solidFill>
                  <a:schemeClr val="tx1"/>
                </a:solidFill>
              </a:rPr>
              <a:t>ЕГАИС В ЧАСТИ ПРИЕМА СВЕДЕНИЙ О ПРАВОУСТАНАВЛИВАЮЩИХ ДОКУМЕНТАХ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9" name="Text Box 9"/>
          <p:cNvSpPr txBox="1">
            <a:spLocks noChangeArrowheads="1"/>
          </p:cNvSpPr>
          <p:nvPr/>
        </p:nvSpPr>
        <p:spPr bwMode="auto">
          <a:xfrm>
            <a:off x="257175" y="4275138"/>
            <a:ext cx="10217416" cy="220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ts val="600"/>
              </a:spcBef>
              <a:buFont typeface="Wingdings" pitchFamily="2" charset="2"/>
              <a:buChar char="§"/>
            </a:pPr>
            <a:r>
              <a:rPr lang="ru-RU" altLang="ru-RU" sz="1400" cap="all" dirty="0"/>
              <a:t>Логины/пароли для субъектов Российской Федерации (для лесничеств – по официальным запросам)</a:t>
            </a:r>
          </a:p>
          <a:p>
            <a:pPr algn="just">
              <a:spcBef>
                <a:spcPts val="600"/>
              </a:spcBef>
              <a:buFont typeface="Wingdings" pitchFamily="2" charset="2"/>
              <a:buChar char="§"/>
            </a:pPr>
            <a:r>
              <a:rPr lang="ru-RU" altLang="ru-RU" sz="1400" cap="all" dirty="0">
                <a:ea typeface="Calibri" pitchFamily="34" charset="0"/>
                <a:cs typeface="Calibri" pitchFamily="34" charset="0"/>
              </a:rPr>
              <a:t>Текущие сведения из ГЛР подгружены в ЕГАИС со всеми ошибками</a:t>
            </a:r>
          </a:p>
          <a:p>
            <a:pPr algn="just">
              <a:spcBef>
                <a:spcPts val="600"/>
              </a:spcBef>
              <a:buFont typeface="Wingdings" pitchFamily="2" charset="2"/>
              <a:buChar char="§"/>
            </a:pPr>
            <a:r>
              <a:rPr lang="ru-RU" altLang="ru-RU" sz="1400" cap="all" dirty="0">
                <a:ea typeface="Calibri" pitchFamily="34" charset="0"/>
                <a:cs typeface="Calibri" pitchFamily="34" charset="0"/>
              </a:rPr>
              <a:t>Прямой ввод и редактирование информации из субъектов РФ (шлюзы для региональных систем учёта)</a:t>
            </a:r>
          </a:p>
          <a:p>
            <a:pPr algn="just">
              <a:spcBef>
                <a:spcPts val="600"/>
              </a:spcBef>
              <a:buFont typeface="Wingdings" pitchFamily="2" charset="2"/>
              <a:buChar char="§"/>
            </a:pPr>
            <a:r>
              <a:rPr lang="ru-RU" altLang="ru-RU" sz="1400" cap="all" dirty="0">
                <a:ea typeface="Calibri" pitchFamily="34" charset="0"/>
                <a:cs typeface="Calibri" pitchFamily="34" charset="0"/>
              </a:rPr>
              <a:t>Контроль – за Департаментами лесного хозяйства по федеральным округам</a:t>
            </a:r>
          </a:p>
          <a:p>
            <a:pPr algn="just">
              <a:spcBef>
                <a:spcPts val="600"/>
              </a:spcBef>
              <a:buFont typeface="Wingdings" pitchFamily="2" charset="2"/>
              <a:buChar char="§"/>
            </a:pPr>
            <a:r>
              <a:rPr lang="ru-RU" altLang="ru-RU" sz="1400" cap="all" dirty="0">
                <a:ea typeface="Calibri" pitchFamily="34" charset="0"/>
                <a:cs typeface="Calibri" pitchFamily="34" charset="0"/>
              </a:rPr>
              <a:t>Сведения из ГЛР ещё раз обновлены в июле 2015 года</a:t>
            </a:r>
          </a:p>
          <a:p>
            <a:pPr algn="just">
              <a:spcBef>
                <a:spcPts val="600"/>
              </a:spcBef>
              <a:buFont typeface="Wingdings" pitchFamily="2" charset="2"/>
              <a:buChar char="§"/>
            </a:pPr>
            <a:r>
              <a:rPr lang="ru-RU" altLang="ru-RU" sz="1400" cap="all" dirty="0">
                <a:ea typeface="Calibri" pitchFamily="34" charset="0"/>
                <a:cs typeface="Calibri" pitchFamily="34" charset="0"/>
              </a:rPr>
              <a:t>Правка данных субъектами РФ после анализа Рослесхоза и обращений </a:t>
            </a:r>
            <a:r>
              <a:rPr lang="ru-RU" altLang="ru-RU" sz="1400" cap="all" dirty="0" err="1">
                <a:ea typeface="Calibri" pitchFamily="34" charset="0"/>
                <a:cs typeface="Calibri" pitchFamily="34" charset="0"/>
              </a:rPr>
              <a:t>лесопользователей</a:t>
            </a:r>
            <a:endParaRPr lang="ru-RU" altLang="ru-RU" sz="1400" cap="all" dirty="0">
              <a:ea typeface="Calibri" pitchFamily="34" charset="0"/>
              <a:cs typeface="Calibri" pitchFamily="34" charset="0"/>
            </a:endParaRPr>
          </a:p>
        </p:txBody>
      </p:sp>
      <p:sp>
        <p:nvSpPr>
          <p:cNvPr id="11" name="TextBox 18"/>
          <p:cNvSpPr txBox="1">
            <a:spLocks noChangeArrowheads="1"/>
          </p:cNvSpPr>
          <p:nvPr/>
        </p:nvSpPr>
        <p:spPr bwMode="auto">
          <a:xfrm>
            <a:off x="349720" y="6575424"/>
            <a:ext cx="9906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2000" b="1" dirty="0">
                <a:solidFill>
                  <a:srgbClr val="714B25"/>
                </a:solidFill>
                <a:latin typeface="+mj-lt"/>
              </a:rPr>
              <a:t>ПРЕДСТАВЛЕНИЕ В ЕГАИС В СРОК НЕ БОЛЕЕ ЧЕМ  </a:t>
            </a:r>
            <a:r>
              <a:rPr lang="ru-RU" altLang="ru-RU" sz="2800" b="1" dirty="0">
                <a:solidFill>
                  <a:srgbClr val="C00000"/>
                </a:solidFill>
                <a:latin typeface="+mj-lt"/>
              </a:rPr>
              <a:t>ТРИ</a:t>
            </a:r>
            <a:r>
              <a:rPr lang="ru-RU" altLang="ru-RU" sz="2000" b="1" dirty="0">
                <a:solidFill>
                  <a:srgbClr val="C00000"/>
                </a:solidFill>
                <a:latin typeface="+mj-lt"/>
              </a:rPr>
              <a:t> РАБОЧИХ ДНЯ</a:t>
            </a:r>
          </a:p>
          <a:p>
            <a:pPr algn="ctr" eaLnBrk="1" hangingPunct="1"/>
            <a:r>
              <a:rPr lang="ru-RU" altLang="ru-RU" sz="2000" b="1" dirty="0">
                <a:solidFill>
                  <a:srgbClr val="714B25"/>
                </a:solidFill>
                <a:latin typeface="+mj-lt"/>
              </a:rPr>
              <a:t>С МОМЕНТА ПОДПИСАНИЯ ИЛИ ПРИЕМА ДОКУМЕНТА</a:t>
            </a:r>
            <a:r>
              <a:rPr lang="en-US" altLang="ru-RU" sz="2000" b="1" dirty="0">
                <a:solidFill>
                  <a:srgbClr val="714B25"/>
                </a:solidFill>
                <a:latin typeface="+mj-lt"/>
              </a:rPr>
              <a:t> </a:t>
            </a:r>
            <a:r>
              <a:rPr lang="ru-RU" altLang="ru-RU" sz="2000" b="1" dirty="0">
                <a:solidFill>
                  <a:srgbClr val="714B25"/>
                </a:solidFill>
                <a:latin typeface="+mj-lt"/>
              </a:rPr>
              <a:t>(статья 50.6 пункт 12)</a:t>
            </a:r>
          </a:p>
        </p:txBody>
      </p:sp>
    </p:spTree>
    <p:extLst>
      <p:ext uri="{BB962C8B-B14F-4D97-AF65-F5344CB8AC3E}">
        <p14:creationId xmlns:p14="http://schemas.microsoft.com/office/powerpoint/2010/main" val="229069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4294967295"/>
          </p:nvPr>
        </p:nvSpPr>
        <p:spPr/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</a:bodyPr>
          <a:lstStyle/>
          <a:p>
            <a:fld id="{308C04AD-19B0-4CB6-B801-19606B4031E4}" type="slidenum">
              <a:rPr lang="ru-RU" b="1">
                <a:solidFill>
                  <a:srgbClr val="756542"/>
                </a:solidFill>
              </a:rPr>
              <a:pPr/>
              <a:t>14</a:t>
            </a:fld>
            <a:endParaRPr lang="ru-RU" b="1" dirty="0">
              <a:solidFill>
                <a:srgbClr val="75654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81175"/>
            <a:ext cx="9440882" cy="947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ДЕКЛАРИРОВАНИЕ СДЕЛОК С ДРЕВЕСИНОЙ</a:t>
            </a:r>
            <a:endParaRPr lang="ru-RU" sz="24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016486" y="1355807"/>
            <a:ext cx="9458105" cy="843216"/>
          </a:xfrm>
          <a:prstGeom prst="rect">
            <a:avLst/>
          </a:prstGeom>
          <a:solidFill>
            <a:srgbClr val="D96E33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ts val="2000"/>
              </a:lnSpc>
              <a:defRPr/>
            </a:pPr>
            <a:r>
              <a:rPr lang="ru-RU" altLang="ru-RU" sz="2000" b="1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Обязанности и полномочия:</a:t>
            </a:r>
          </a:p>
          <a:p>
            <a:pPr>
              <a:lnSpc>
                <a:spcPts val="2000"/>
              </a:lnSpc>
              <a:defRPr/>
            </a:pPr>
            <a:r>
              <a:rPr lang="ru-RU" altLang="ru-RU" sz="2000" b="1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Продавцы и покупатели древесины, Рослесхоз, </a:t>
            </a:r>
            <a:r>
              <a:rPr lang="en-US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/>
            </a:r>
            <a:br>
              <a:rPr lang="en-US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</a:br>
            <a:r>
              <a:rPr lang="ru-RU" altLang="ru-RU" sz="2000" b="1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Федеральная </a:t>
            </a:r>
            <a:r>
              <a:rPr lang="ru-RU" altLang="ru-RU" sz="2000" b="1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таможенная служба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07049" y="1355806"/>
            <a:ext cx="809437" cy="843216"/>
          </a:xfrm>
          <a:prstGeom prst="rect">
            <a:avLst/>
          </a:prstGeom>
          <a:solidFill>
            <a:srgbClr val="7B5F4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chemeClr val="tx1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617" y="1378049"/>
            <a:ext cx="1104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</a:rPr>
              <a:t>!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07049" y="2354263"/>
            <a:ext cx="10267542" cy="365125"/>
          </a:xfrm>
          <a:prstGeom prst="rect">
            <a:avLst/>
          </a:prstGeom>
          <a:solidFill>
            <a:schemeClr val="accent6">
              <a:lumMod val="60000"/>
              <a:lumOff val="40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 dirty="0" smtClean="0">
                <a:solidFill>
                  <a:schemeClr val="tx1"/>
                </a:solidFill>
              </a:rPr>
              <a:t>НПА, ПРИНЯТЫЕ В РАЗВИТИЕ НОРМ 415-ФЗ О ДЕКЛАРИРОВАНИИ СДЕЛОК С ДРЕВЕСИНОЙ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7049" y="2832100"/>
            <a:ext cx="1026754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0" hangingPunct="0">
              <a:spcBef>
                <a:spcPts val="600"/>
              </a:spcBef>
              <a:buFont typeface="Wingdings" pitchFamily="2" charset="2"/>
              <a:buChar char="§"/>
            </a:pPr>
            <a:r>
              <a:rPr lang="ru-RU" altLang="ru-RU" sz="1400" cap="all" dirty="0">
                <a:latin typeface="Arial" charset="0"/>
              </a:rPr>
              <a:t>Постановление Правительства Российской Федерации от 06 января 2015 года № 11 «Об утверждении Правил представления декларации о сделках с древесиной»;</a:t>
            </a:r>
          </a:p>
          <a:p>
            <a:pPr marL="285750" indent="-285750" eaLnBrk="0" hangingPunct="0">
              <a:spcBef>
                <a:spcPts val="600"/>
              </a:spcBef>
              <a:buFont typeface="Wingdings" pitchFamily="2" charset="2"/>
              <a:buChar char="§"/>
            </a:pPr>
            <a:r>
              <a:rPr lang="ru-RU" altLang="ru-RU" sz="1400" cap="all" dirty="0">
                <a:latin typeface="Arial" charset="0"/>
              </a:rPr>
              <a:t>Постановление Правительства Российской Федерации от 03 декабря 2014 года № 1301 «Об утверждении Правил представления информации в единую государственную автоматизированную информационную систему учета древесины и сделок с ней».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07049" y="4211906"/>
            <a:ext cx="10267542" cy="361950"/>
          </a:xfrm>
          <a:prstGeom prst="rect">
            <a:avLst/>
          </a:prstGeom>
          <a:solidFill>
            <a:schemeClr val="accent6">
              <a:lumMod val="60000"/>
              <a:lumOff val="40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600" b="1" dirty="0" smtClean="0">
                <a:solidFill>
                  <a:schemeClr val="tx1"/>
                </a:solidFill>
              </a:rPr>
              <a:t>ЕГАИС В ЧАСТИ ПРИЕМА СВЕДЕНИЙ О СДЕЛКАХ С ДРЕВЕСИНОЙ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9" name="Text Box 9"/>
          <p:cNvSpPr txBox="1">
            <a:spLocks noChangeArrowheads="1"/>
          </p:cNvSpPr>
          <p:nvPr/>
        </p:nvSpPr>
        <p:spPr bwMode="auto">
          <a:xfrm>
            <a:off x="257175" y="5494338"/>
            <a:ext cx="10217416" cy="1184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ts val="600"/>
              </a:spcBef>
              <a:buFont typeface="Wingdings" pitchFamily="2" charset="2"/>
              <a:buChar char="§"/>
            </a:pPr>
            <a:r>
              <a:rPr lang="ru-RU" altLang="ru-RU" sz="1400" cap="all" dirty="0" err="1"/>
              <a:t>Саморегистрация</a:t>
            </a:r>
            <a:r>
              <a:rPr lang="ru-RU" altLang="ru-RU" sz="1400" cap="all" dirty="0"/>
              <a:t> продавцов и покупателей древесины – логины и пароли</a:t>
            </a:r>
          </a:p>
          <a:p>
            <a:pPr algn="just">
              <a:spcBef>
                <a:spcPts val="600"/>
              </a:spcBef>
              <a:buFont typeface="Wingdings" pitchFamily="2" charset="2"/>
              <a:buChar char="§"/>
            </a:pPr>
            <a:r>
              <a:rPr lang="ru-RU" altLang="ru-RU" sz="1400" cap="all" dirty="0"/>
              <a:t>Внесение сведений о сделках с древесиной с 01 июля 2015 года</a:t>
            </a:r>
          </a:p>
          <a:p>
            <a:pPr algn="just">
              <a:spcBef>
                <a:spcPts val="600"/>
              </a:spcBef>
              <a:buFont typeface="Wingdings" pitchFamily="2" charset="2"/>
              <a:buChar char="§"/>
            </a:pPr>
            <a:r>
              <a:rPr lang="ru-RU" altLang="ru-RU" sz="1400" cap="all" dirty="0"/>
              <a:t>Проверка своевременности и полноты внесённых сведений Оператором ЕГАИС - Рослесхозом</a:t>
            </a:r>
          </a:p>
          <a:p>
            <a:pPr algn="just">
              <a:spcBef>
                <a:spcPts val="600"/>
              </a:spcBef>
              <a:buFont typeface="Wingdings" pitchFamily="2" charset="2"/>
              <a:buChar char="§"/>
            </a:pPr>
            <a:r>
              <a:rPr lang="ru-RU" altLang="ru-RU" sz="1400" cap="all" dirty="0"/>
              <a:t>Проверка наличия сведений о сделках с древесиной при таможенном контроле</a:t>
            </a:r>
          </a:p>
        </p:txBody>
      </p:sp>
      <p:sp>
        <p:nvSpPr>
          <p:cNvPr id="11" name="TextBox 18"/>
          <p:cNvSpPr txBox="1">
            <a:spLocks noChangeArrowheads="1"/>
          </p:cNvSpPr>
          <p:nvPr/>
        </p:nvSpPr>
        <p:spPr bwMode="auto">
          <a:xfrm>
            <a:off x="362420" y="6651624"/>
            <a:ext cx="9906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2000" b="1" dirty="0" smtClean="0">
                <a:solidFill>
                  <a:srgbClr val="714B25"/>
                </a:solidFill>
                <a:latin typeface="+mj-lt"/>
              </a:rPr>
              <a:t>ПРЕДСТАВЛЕНИЕ В ЕГАИС В СРОК НЕ БОЛЕЕ ЧЕМ  </a:t>
            </a:r>
            <a:r>
              <a:rPr lang="ru-RU" altLang="ru-RU" sz="2800" b="1" dirty="0">
                <a:solidFill>
                  <a:srgbClr val="C00000"/>
                </a:solidFill>
                <a:latin typeface="+mj-lt"/>
              </a:rPr>
              <a:t>ПЯТЬ </a:t>
            </a:r>
            <a:r>
              <a:rPr lang="ru-RU" altLang="ru-RU" sz="2000" b="1" dirty="0">
                <a:solidFill>
                  <a:srgbClr val="C00000"/>
                </a:solidFill>
                <a:latin typeface="+mj-lt"/>
              </a:rPr>
              <a:t>РАБОЧИХ ДНЕЙ</a:t>
            </a:r>
          </a:p>
          <a:p>
            <a:pPr algn="ctr"/>
            <a:r>
              <a:rPr lang="ru-RU" altLang="ru-RU" sz="2000" b="1" dirty="0">
                <a:solidFill>
                  <a:srgbClr val="714B25"/>
                </a:solidFill>
                <a:latin typeface="+mj-lt"/>
              </a:rPr>
              <a:t>С МОМЕНТА ЗАКЛЮЧЕНИЯ, НО НЕ МЕНЕЕ ЧЕМ ЗА СУТКИ ДО ПЕРЕВОЗКИ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129391" y="4715669"/>
            <a:ext cx="85471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785" tIns="47893" rIns="95785" bIns="47893" anchor="ctr"/>
          <a:lstStyle>
            <a:lvl1pPr algn="l" defTabSz="955675" rtl="0" eaLnBrk="0" fontAlgn="base" hangingPunct="0">
              <a:spcBef>
                <a:spcPct val="0"/>
              </a:spcBef>
              <a:spcAft>
                <a:spcPct val="0"/>
              </a:spcAft>
              <a:defRPr lang="ru-RU" sz="2100" b="1" kern="1200" dirty="0">
                <a:solidFill>
                  <a:schemeClr val="tx1"/>
                </a:solidFill>
                <a:latin typeface="Arial Narrow" pitchFamily="34" charset="0"/>
                <a:ea typeface="+mn-ea"/>
                <a:cs typeface="Arial" charset="0"/>
              </a:defRPr>
            </a:lvl1pPr>
            <a:lvl2pPr algn="l" defTabSz="955675" rtl="0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algn="l" defTabSz="955675" rtl="0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algn="l" defTabSz="955675" rtl="0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algn="l" defTabSz="955675" rtl="0" eaLnBrk="0" fontAlgn="base" hangingPunct="0">
              <a:spcBef>
                <a:spcPct val="0"/>
              </a:spcBef>
              <a:spcAft>
                <a:spcPct val="0"/>
              </a:spcAft>
              <a:defRPr sz="2100" b="1"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488701" algn="r" defTabSz="957040" rtl="0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rgbClr val="5F5F5F"/>
                </a:solidFill>
                <a:latin typeface="Verdana" pitchFamily="34" charset="0"/>
              </a:defRPr>
            </a:lvl6pPr>
            <a:lvl7pPr marL="977402" algn="r" defTabSz="957040" rtl="0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rgbClr val="5F5F5F"/>
                </a:solidFill>
                <a:latin typeface="Verdana" pitchFamily="34" charset="0"/>
              </a:defRPr>
            </a:lvl7pPr>
            <a:lvl8pPr marL="1466103" algn="r" defTabSz="957040" rtl="0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rgbClr val="5F5F5F"/>
                </a:solidFill>
                <a:latin typeface="Verdana" pitchFamily="34" charset="0"/>
              </a:defRPr>
            </a:lvl8pPr>
            <a:lvl9pPr marL="1954804" algn="r" defTabSz="957040" rtl="0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rgbClr val="5F5F5F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r>
              <a:rPr altLang="ru-RU" cap="all" dirty="0" smtClean="0">
                <a:latin typeface="+mj-lt"/>
              </a:rPr>
              <a:t>внесение в ЕГАИС учета древесины и сделок с ней </a:t>
            </a:r>
            <a:br>
              <a:rPr altLang="ru-RU" cap="all" dirty="0" smtClean="0">
                <a:latin typeface="+mj-lt"/>
              </a:rPr>
            </a:br>
            <a:r>
              <a:rPr altLang="ru-RU" cap="all" dirty="0" smtClean="0">
                <a:latin typeface="+mj-lt"/>
              </a:rPr>
              <a:t>информации о сделках с древесиной с 01 июля 2015 года</a:t>
            </a:r>
            <a:endParaRPr altLang="ru-RU" cap="all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8548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84" t="-9222" r="14863" b="29963"/>
          <a:stretch/>
        </p:blipFill>
        <p:spPr bwMode="auto">
          <a:xfrm>
            <a:off x="-1" y="6032944"/>
            <a:ext cx="10693401" cy="1533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4294967295"/>
          </p:nvPr>
        </p:nvSpPr>
        <p:spPr/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</a:bodyPr>
          <a:lstStyle/>
          <a:p>
            <a:fld id="{308C04AD-19B0-4CB6-B801-19606B4031E4}" type="slidenum">
              <a:rPr lang="ru-RU" b="1">
                <a:solidFill>
                  <a:srgbClr val="756542"/>
                </a:solidFill>
              </a:rPr>
              <a:pPr/>
              <a:t>15</a:t>
            </a:fld>
            <a:endParaRPr lang="ru-RU" b="1" dirty="0">
              <a:solidFill>
                <a:srgbClr val="75654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81175"/>
            <a:ext cx="9440882" cy="947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ПОЛЬЗОВАТЕЛИ </a:t>
            </a:r>
            <a:r>
              <a:rPr lang="ru-RU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ЕГАИС</a:t>
            </a:r>
            <a:r>
              <a:rPr lang="en-US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УЧЁТА </a:t>
            </a:r>
            <a:r>
              <a:rPr lang="ru-RU" sz="2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ДРЕВЕСИНЫ И СДЕЛОК С НЕЙ</a:t>
            </a: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1003786" y="1476457"/>
            <a:ext cx="9572405" cy="843216"/>
          </a:xfrm>
          <a:prstGeom prst="rect">
            <a:avLst/>
          </a:prstGeom>
          <a:solidFill>
            <a:srgbClr val="D96E33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altLang="ru-RU" sz="2000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Оператор ЕГАИС учёта древесины и сделок с ней - </a:t>
            </a:r>
          </a:p>
          <a:p>
            <a:pPr>
              <a:defRPr/>
            </a:pPr>
            <a:r>
              <a:rPr lang="ru-RU" altLang="ru-RU" sz="2000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Федеральное </a:t>
            </a:r>
            <a:r>
              <a:rPr lang="ru-RU" altLang="ru-RU" sz="2000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агентство лесного хозяйства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94349" y="1476456"/>
            <a:ext cx="809437" cy="843216"/>
          </a:xfrm>
          <a:prstGeom prst="rect">
            <a:avLst/>
          </a:prstGeom>
          <a:solidFill>
            <a:srgbClr val="7B5F4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Rectangle 6"/>
          <p:cNvSpPr>
            <a:spLocks noChangeArrowheads="1"/>
          </p:cNvSpPr>
          <p:nvPr/>
        </p:nvSpPr>
        <p:spPr bwMode="auto">
          <a:xfrm>
            <a:off x="1003786" y="2557139"/>
            <a:ext cx="9572405" cy="836594"/>
          </a:xfrm>
          <a:prstGeom prst="rect">
            <a:avLst/>
          </a:prstGeom>
          <a:solidFill>
            <a:srgbClr val="D96E33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altLang="ru-RU" sz="2000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Органы исполнительной власти </a:t>
            </a:r>
            <a:r>
              <a:rPr lang="ru-RU" altLang="ru-RU" sz="2000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субъектов</a:t>
            </a:r>
            <a:r>
              <a:rPr lang="en-US" altLang="ru-RU" sz="2000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altLang="ru-RU" sz="2000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Российской </a:t>
            </a:r>
            <a:r>
              <a:rPr lang="ru-RU" altLang="ru-RU" sz="2000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Федерации – правоустанавливающие документы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207050" y="2557138"/>
            <a:ext cx="807462" cy="836594"/>
          </a:xfrm>
          <a:prstGeom prst="rect">
            <a:avLst/>
          </a:prstGeom>
          <a:solidFill>
            <a:srgbClr val="7B5F4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chemeClr val="tx1"/>
              </a:solidFill>
              <a:latin typeface="+mj-lt"/>
            </a:endParaRPr>
          </a:p>
        </p:txBody>
      </p:sp>
      <p:sp>
        <p:nvSpPr>
          <p:cNvPr id="29" name="Rectangle 6"/>
          <p:cNvSpPr>
            <a:spLocks noChangeArrowheads="1"/>
          </p:cNvSpPr>
          <p:nvPr/>
        </p:nvSpPr>
        <p:spPr bwMode="auto">
          <a:xfrm>
            <a:off x="1003786" y="3647607"/>
            <a:ext cx="9572406" cy="843216"/>
          </a:xfrm>
          <a:prstGeom prst="rect">
            <a:avLst/>
          </a:prstGeom>
          <a:solidFill>
            <a:srgbClr val="D96E33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altLang="ru-RU" sz="2000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Участники сделок с древесиной и </a:t>
            </a:r>
            <a:r>
              <a:rPr lang="ru-RU" altLang="ru-RU" sz="2000" cap="all" dirty="0" err="1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лесопользователи</a:t>
            </a:r>
            <a:r>
              <a:rPr lang="ru-RU" altLang="ru-RU" sz="2000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 –               </a:t>
            </a:r>
            <a:r>
              <a:rPr lang="en-US" altLang="ru-RU" sz="2000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/>
            </a:r>
            <a:br>
              <a:rPr lang="en-US" altLang="ru-RU" sz="2000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</a:br>
            <a:r>
              <a:rPr lang="ru-RU" altLang="ru-RU" sz="2000" cap="all" dirty="0" smtClean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сделки </a:t>
            </a:r>
            <a:r>
              <a:rPr lang="ru-RU" altLang="ru-RU" sz="2000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с древесиной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92375" y="3647606"/>
            <a:ext cx="811412" cy="843216"/>
          </a:xfrm>
          <a:prstGeom prst="rect">
            <a:avLst/>
          </a:prstGeom>
          <a:solidFill>
            <a:srgbClr val="7B5F4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" name="Rectangle 6"/>
          <p:cNvSpPr>
            <a:spLocks noChangeArrowheads="1"/>
          </p:cNvSpPr>
          <p:nvPr/>
        </p:nvSpPr>
        <p:spPr bwMode="auto">
          <a:xfrm>
            <a:off x="1016485" y="4721665"/>
            <a:ext cx="9559707" cy="843217"/>
          </a:xfrm>
          <a:prstGeom prst="rect">
            <a:avLst/>
          </a:prstGeom>
          <a:solidFill>
            <a:srgbClr val="D96E33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altLang="ru-RU" sz="2000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Контролирующие органы (Департаменты лесного хозяйства по федеральным округам, МВД, ФТС и другие) – просмотр данных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205074" y="4721665"/>
            <a:ext cx="809437" cy="843217"/>
          </a:xfrm>
          <a:prstGeom prst="rect">
            <a:avLst/>
          </a:prstGeom>
          <a:solidFill>
            <a:srgbClr val="7B5F4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Rectangle 6"/>
          <p:cNvSpPr>
            <a:spLocks noChangeArrowheads="1"/>
          </p:cNvSpPr>
          <p:nvPr/>
        </p:nvSpPr>
        <p:spPr bwMode="auto">
          <a:xfrm>
            <a:off x="1014511" y="5818814"/>
            <a:ext cx="9561680" cy="836594"/>
          </a:xfrm>
          <a:prstGeom prst="rect">
            <a:avLst/>
          </a:prstGeom>
          <a:solidFill>
            <a:srgbClr val="D96E33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z="2000" cap="all" dirty="0">
                <a:solidFill>
                  <a:schemeClr val="bg1">
                    <a:lumMod val="95000"/>
                  </a:schemeClr>
                </a:solidFill>
                <a:latin typeface="+mj-lt"/>
                <a:cs typeface="Arial" panose="020B0604020202020204" pitchFamily="34" charset="0"/>
              </a:rPr>
              <a:t>Заинтересованные граждане и общественные организации –   использование открытых данных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03099" y="5818813"/>
            <a:ext cx="811411" cy="836594"/>
          </a:xfrm>
          <a:prstGeom prst="rect">
            <a:avLst/>
          </a:prstGeom>
          <a:solidFill>
            <a:srgbClr val="7B5F4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16" name="Группа 15"/>
          <p:cNvGrpSpPr/>
          <p:nvPr/>
        </p:nvGrpSpPr>
        <p:grpSpPr>
          <a:xfrm flipH="1">
            <a:off x="282632" y="1526504"/>
            <a:ext cx="563785" cy="684049"/>
            <a:chOff x="7467598" y="1552126"/>
            <a:chExt cx="1287463" cy="1562100"/>
          </a:xfrm>
          <a:solidFill>
            <a:schemeClr val="bg1"/>
          </a:solidFill>
        </p:grpSpPr>
        <p:sp>
          <p:nvSpPr>
            <p:cNvPr id="17" name="Freeform 6"/>
            <p:cNvSpPr>
              <a:spLocks noEditPoints="1"/>
            </p:cNvSpPr>
            <p:nvPr/>
          </p:nvSpPr>
          <p:spPr bwMode="auto">
            <a:xfrm>
              <a:off x="8148636" y="1552126"/>
              <a:ext cx="606425" cy="1033463"/>
            </a:xfrm>
            <a:custGeom>
              <a:avLst/>
              <a:gdLst>
                <a:gd name="T0" fmla="*/ 10584 w 13853"/>
                <a:gd name="T1" fmla="*/ 17900 h 23561"/>
                <a:gd name="T2" fmla="*/ 11114 w 13853"/>
                <a:gd name="T3" fmla="*/ 16593 h 23561"/>
                <a:gd name="T4" fmla="*/ 11172 w 13853"/>
                <a:gd name="T5" fmla="*/ 15602 h 23561"/>
                <a:gd name="T6" fmla="*/ 11211 w 13853"/>
                <a:gd name="T7" fmla="*/ 15448 h 23561"/>
                <a:gd name="T8" fmla="*/ 11383 w 13853"/>
                <a:gd name="T9" fmla="*/ 17748 h 23561"/>
                <a:gd name="T10" fmla="*/ 10722 w 13853"/>
                <a:gd name="T11" fmla="*/ 19485 h 23561"/>
                <a:gd name="T12" fmla="*/ 4653 w 13853"/>
                <a:gd name="T13" fmla="*/ 7077 h 23561"/>
                <a:gd name="T14" fmla="*/ 5355 w 13853"/>
                <a:gd name="T15" fmla="*/ 7240 h 23561"/>
                <a:gd name="T16" fmla="*/ 4870 w 13853"/>
                <a:gd name="T17" fmla="*/ 7810 h 23561"/>
                <a:gd name="T18" fmla="*/ 4351 w 13853"/>
                <a:gd name="T19" fmla="*/ 8953 h 23561"/>
                <a:gd name="T20" fmla="*/ 2975 w 13853"/>
                <a:gd name="T21" fmla="*/ 10292 h 23561"/>
                <a:gd name="T22" fmla="*/ 2736 w 13853"/>
                <a:gd name="T23" fmla="*/ 9805 h 23561"/>
                <a:gd name="T24" fmla="*/ 4365 w 13853"/>
                <a:gd name="T25" fmla="*/ 7555 h 23561"/>
                <a:gd name="T26" fmla="*/ 0 w 13853"/>
                <a:gd name="T27" fmla="*/ 11460 h 23561"/>
                <a:gd name="T28" fmla="*/ 6321 w 13853"/>
                <a:gd name="T29" fmla="*/ 12041 h 23561"/>
                <a:gd name="T30" fmla="*/ 6323 w 13853"/>
                <a:gd name="T31" fmla="*/ 23520 h 23561"/>
                <a:gd name="T32" fmla="*/ 8109 w 13853"/>
                <a:gd name="T33" fmla="*/ 23375 h 23561"/>
                <a:gd name="T34" fmla="*/ 10685 w 13853"/>
                <a:gd name="T35" fmla="*/ 22596 h 23561"/>
                <a:gd name="T36" fmla="*/ 11131 w 13853"/>
                <a:gd name="T37" fmla="*/ 22733 h 23561"/>
                <a:gd name="T38" fmla="*/ 11472 w 13853"/>
                <a:gd name="T39" fmla="*/ 22483 h 23561"/>
                <a:gd name="T40" fmla="*/ 11051 w 13853"/>
                <a:gd name="T41" fmla="*/ 22328 h 23561"/>
                <a:gd name="T42" fmla="*/ 11556 w 13853"/>
                <a:gd name="T43" fmla="*/ 20741 h 23561"/>
                <a:gd name="T44" fmla="*/ 12089 w 13853"/>
                <a:gd name="T45" fmla="*/ 19318 h 23561"/>
                <a:gd name="T46" fmla="*/ 11602 w 13853"/>
                <a:gd name="T47" fmla="*/ 19894 h 23561"/>
                <a:gd name="T48" fmla="*/ 11899 w 13853"/>
                <a:gd name="T49" fmla="*/ 16944 h 23561"/>
                <a:gd name="T50" fmla="*/ 11775 w 13853"/>
                <a:gd name="T51" fmla="*/ 13164 h 23561"/>
                <a:gd name="T52" fmla="*/ 12081 w 13853"/>
                <a:gd name="T53" fmla="*/ 11566 h 23561"/>
                <a:gd name="T54" fmla="*/ 13753 w 13853"/>
                <a:gd name="T55" fmla="*/ 7872 h 23561"/>
                <a:gd name="T56" fmla="*/ 12081 w 13853"/>
                <a:gd name="T57" fmla="*/ 7546 h 23561"/>
                <a:gd name="T58" fmla="*/ 11200 w 13853"/>
                <a:gd name="T59" fmla="*/ 7188 h 23561"/>
                <a:gd name="T60" fmla="*/ 9121 w 13853"/>
                <a:gd name="T61" fmla="*/ 4930 h 23561"/>
                <a:gd name="T62" fmla="*/ 8212 w 13853"/>
                <a:gd name="T63" fmla="*/ 1286 h 23561"/>
                <a:gd name="T64" fmla="*/ 5302 w 13853"/>
                <a:gd name="T65" fmla="*/ 200 h 23561"/>
                <a:gd name="T66" fmla="*/ 3237 w 13853"/>
                <a:gd name="T67" fmla="*/ 1313 h 23561"/>
                <a:gd name="T68" fmla="*/ 3285 w 13853"/>
                <a:gd name="T69" fmla="*/ 3811 h 23561"/>
                <a:gd name="T70" fmla="*/ 3294 w 13853"/>
                <a:gd name="T71" fmla="*/ 5389 h 23561"/>
                <a:gd name="T72" fmla="*/ 2488 w 13853"/>
                <a:gd name="T73" fmla="*/ 6031 h 23561"/>
                <a:gd name="T74" fmla="*/ 2134 w 13853"/>
                <a:gd name="T75" fmla="*/ 6560 h 23561"/>
                <a:gd name="T76" fmla="*/ 1691 w 13853"/>
                <a:gd name="T77" fmla="*/ 8482 h 23561"/>
                <a:gd name="T78" fmla="*/ 0 w 13853"/>
                <a:gd name="T79" fmla="*/ 11460 h 23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853" h="23561">
                  <a:moveTo>
                    <a:pt x="10493" y="19632"/>
                  </a:moveTo>
                  <a:cubicBezTo>
                    <a:pt x="10590" y="18933"/>
                    <a:pt x="10413" y="18752"/>
                    <a:pt x="10584" y="17900"/>
                  </a:cubicBezTo>
                  <a:cubicBezTo>
                    <a:pt x="10637" y="17640"/>
                    <a:pt x="10537" y="17620"/>
                    <a:pt x="10696" y="17376"/>
                  </a:cubicBezTo>
                  <a:cubicBezTo>
                    <a:pt x="10858" y="17127"/>
                    <a:pt x="11028" y="16918"/>
                    <a:pt x="11114" y="16593"/>
                  </a:cubicBezTo>
                  <a:cubicBezTo>
                    <a:pt x="11157" y="16429"/>
                    <a:pt x="11166" y="16247"/>
                    <a:pt x="11169" y="16064"/>
                  </a:cubicBezTo>
                  <a:lnTo>
                    <a:pt x="11172" y="15602"/>
                  </a:lnTo>
                  <a:cubicBezTo>
                    <a:pt x="11181" y="15510"/>
                    <a:pt x="11163" y="15627"/>
                    <a:pt x="11182" y="15536"/>
                  </a:cubicBezTo>
                  <a:cubicBezTo>
                    <a:pt x="11209" y="15404"/>
                    <a:pt x="11188" y="15494"/>
                    <a:pt x="11211" y="15448"/>
                  </a:cubicBezTo>
                  <a:cubicBezTo>
                    <a:pt x="11284" y="15827"/>
                    <a:pt x="11335" y="16244"/>
                    <a:pt x="11406" y="16646"/>
                  </a:cubicBezTo>
                  <a:cubicBezTo>
                    <a:pt x="11521" y="17299"/>
                    <a:pt x="11651" y="17201"/>
                    <a:pt x="11383" y="17748"/>
                  </a:cubicBezTo>
                  <a:cubicBezTo>
                    <a:pt x="11172" y="18177"/>
                    <a:pt x="11090" y="18806"/>
                    <a:pt x="10867" y="19280"/>
                  </a:cubicBezTo>
                  <a:cubicBezTo>
                    <a:pt x="10813" y="19395"/>
                    <a:pt x="10807" y="19422"/>
                    <a:pt x="10722" y="19485"/>
                  </a:cubicBezTo>
                  <a:lnTo>
                    <a:pt x="10493" y="19632"/>
                  </a:lnTo>
                  <a:close/>
                  <a:moveTo>
                    <a:pt x="4653" y="7077"/>
                  </a:moveTo>
                  <a:cubicBezTo>
                    <a:pt x="5368" y="7051"/>
                    <a:pt x="5395" y="7001"/>
                    <a:pt x="5948" y="6763"/>
                  </a:cubicBezTo>
                  <a:cubicBezTo>
                    <a:pt x="5889" y="6927"/>
                    <a:pt x="5515" y="7128"/>
                    <a:pt x="5355" y="7240"/>
                  </a:cubicBezTo>
                  <a:cubicBezTo>
                    <a:pt x="4874" y="7574"/>
                    <a:pt x="5212" y="7493"/>
                    <a:pt x="5007" y="7703"/>
                  </a:cubicBezTo>
                  <a:cubicBezTo>
                    <a:pt x="4961" y="7750"/>
                    <a:pt x="4925" y="7760"/>
                    <a:pt x="4870" y="7810"/>
                  </a:cubicBezTo>
                  <a:cubicBezTo>
                    <a:pt x="4878" y="8000"/>
                    <a:pt x="4984" y="8075"/>
                    <a:pt x="5033" y="8266"/>
                  </a:cubicBezTo>
                  <a:cubicBezTo>
                    <a:pt x="4784" y="8529"/>
                    <a:pt x="4840" y="8308"/>
                    <a:pt x="4351" y="8953"/>
                  </a:cubicBezTo>
                  <a:cubicBezTo>
                    <a:pt x="4177" y="9182"/>
                    <a:pt x="3943" y="9499"/>
                    <a:pt x="3680" y="9622"/>
                  </a:cubicBezTo>
                  <a:cubicBezTo>
                    <a:pt x="3297" y="9802"/>
                    <a:pt x="3233" y="10021"/>
                    <a:pt x="2975" y="10292"/>
                  </a:cubicBezTo>
                  <a:lnTo>
                    <a:pt x="2204" y="10881"/>
                  </a:lnTo>
                  <a:cubicBezTo>
                    <a:pt x="2298" y="10494"/>
                    <a:pt x="2564" y="10107"/>
                    <a:pt x="2736" y="9805"/>
                  </a:cubicBezTo>
                  <a:cubicBezTo>
                    <a:pt x="3681" y="8155"/>
                    <a:pt x="3679" y="8721"/>
                    <a:pt x="4131" y="8096"/>
                  </a:cubicBezTo>
                  <a:cubicBezTo>
                    <a:pt x="4278" y="7892"/>
                    <a:pt x="4252" y="7788"/>
                    <a:pt x="4365" y="7555"/>
                  </a:cubicBezTo>
                  <a:lnTo>
                    <a:pt x="4653" y="7077"/>
                  </a:lnTo>
                  <a:close/>
                  <a:moveTo>
                    <a:pt x="0" y="11460"/>
                  </a:moveTo>
                  <a:cubicBezTo>
                    <a:pt x="160" y="11569"/>
                    <a:pt x="4771" y="11503"/>
                    <a:pt x="5676" y="11501"/>
                  </a:cubicBezTo>
                  <a:cubicBezTo>
                    <a:pt x="6232" y="11500"/>
                    <a:pt x="6325" y="11447"/>
                    <a:pt x="6321" y="12041"/>
                  </a:cubicBezTo>
                  <a:lnTo>
                    <a:pt x="6321" y="18920"/>
                  </a:lnTo>
                  <a:cubicBezTo>
                    <a:pt x="6321" y="20438"/>
                    <a:pt x="6360" y="22010"/>
                    <a:pt x="6323" y="23520"/>
                  </a:cubicBezTo>
                  <a:cubicBezTo>
                    <a:pt x="6567" y="23530"/>
                    <a:pt x="7400" y="23561"/>
                    <a:pt x="7576" y="23500"/>
                  </a:cubicBezTo>
                  <a:cubicBezTo>
                    <a:pt x="7811" y="23417"/>
                    <a:pt x="7774" y="23376"/>
                    <a:pt x="8109" y="23375"/>
                  </a:cubicBezTo>
                  <a:cubicBezTo>
                    <a:pt x="8563" y="23372"/>
                    <a:pt x="9788" y="23466"/>
                    <a:pt x="10099" y="23379"/>
                  </a:cubicBezTo>
                  <a:cubicBezTo>
                    <a:pt x="10487" y="23270"/>
                    <a:pt x="10487" y="22906"/>
                    <a:pt x="10685" y="22596"/>
                  </a:cubicBezTo>
                  <a:cubicBezTo>
                    <a:pt x="10835" y="22650"/>
                    <a:pt x="10932" y="22609"/>
                    <a:pt x="11038" y="22542"/>
                  </a:cubicBezTo>
                  <a:lnTo>
                    <a:pt x="11131" y="22733"/>
                  </a:lnTo>
                  <a:lnTo>
                    <a:pt x="11371" y="22739"/>
                  </a:lnTo>
                  <a:cubicBezTo>
                    <a:pt x="11418" y="22648"/>
                    <a:pt x="11468" y="22596"/>
                    <a:pt x="11472" y="22483"/>
                  </a:cubicBezTo>
                  <a:cubicBezTo>
                    <a:pt x="11475" y="22423"/>
                    <a:pt x="11473" y="22381"/>
                    <a:pt x="11447" y="22325"/>
                  </a:cubicBezTo>
                  <a:cubicBezTo>
                    <a:pt x="11312" y="22038"/>
                    <a:pt x="11094" y="22314"/>
                    <a:pt x="11051" y="22328"/>
                  </a:cubicBezTo>
                  <a:cubicBezTo>
                    <a:pt x="11002" y="22125"/>
                    <a:pt x="11040" y="22051"/>
                    <a:pt x="11114" y="21887"/>
                  </a:cubicBezTo>
                  <a:lnTo>
                    <a:pt x="11556" y="20741"/>
                  </a:lnTo>
                  <a:cubicBezTo>
                    <a:pt x="11748" y="20246"/>
                    <a:pt x="11829" y="20654"/>
                    <a:pt x="12013" y="20140"/>
                  </a:cubicBezTo>
                  <a:cubicBezTo>
                    <a:pt x="12102" y="19889"/>
                    <a:pt x="12228" y="19553"/>
                    <a:pt x="12089" y="19318"/>
                  </a:cubicBezTo>
                  <a:lnTo>
                    <a:pt x="11877" y="19298"/>
                  </a:lnTo>
                  <a:cubicBezTo>
                    <a:pt x="11736" y="19488"/>
                    <a:pt x="11729" y="19763"/>
                    <a:pt x="11602" y="19894"/>
                  </a:cubicBezTo>
                  <a:cubicBezTo>
                    <a:pt x="11297" y="19453"/>
                    <a:pt x="11162" y="19877"/>
                    <a:pt x="11621" y="18619"/>
                  </a:cubicBezTo>
                  <a:cubicBezTo>
                    <a:pt x="11834" y="18033"/>
                    <a:pt x="11928" y="17649"/>
                    <a:pt x="11899" y="16944"/>
                  </a:cubicBezTo>
                  <a:cubicBezTo>
                    <a:pt x="11873" y="16342"/>
                    <a:pt x="11503" y="14277"/>
                    <a:pt x="11375" y="13593"/>
                  </a:cubicBezTo>
                  <a:cubicBezTo>
                    <a:pt x="11483" y="13543"/>
                    <a:pt x="11692" y="13555"/>
                    <a:pt x="11775" y="13164"/>
                  </a:cubicBezTo>
                  <a:cubicBezTo>
                    <a:pt x="11853" y="12793"/>
                    <a:pt x="11740" y="12696"/>
                    <a:pt x="11635" y="12464"/>
                  </a:cubicBezTo>
                  <a:cubicBezTo>
                    <a:pt x="11791" y="12152"/>
                    <a:pt x="11921" y="11887"/>
                    <a:pt x="12081" y="11566"/>
                  </a:cubicBezTo>
                  <a:cubicBezTo>
                    <a:pt x="12238" y="11251"/>
                    <a:pt x="12354" y="10967"/>
                    <a:pt x="12507" y="10650"/>
                  </a:cubicBezTo>
                  <a:cubicBezTo>
                    <a:pt x="12827" y="9988"/>
                    <a:pt x="13616" y="8596"/>
                    <a:pt x="13753" y="7872"/>
                  </a:cubicBezTo>
                  <a:cubicBezTo>
                    <a:pt x="13853" y="7341"/>
                    <a:pt x="13453" y="7327"/>
                    <a:pt x="13035" y="7253"/>
                  </a:cubicBezTo>
                  <a:cubicBezTo>
                    <a:pt x="12456" y="7151"/>
                    <a:pt x="12353" y="7176"/>
                    <a:pt x="12081" y="7546"/>
                  </a:cubicBezTo>
                  <a:cubicBezTo>
                    <a:pt x="12013" y="7638"/>
                    <a:pt x="11576" y="8295"/>
                    <a:pt x="11521" y="8312"/>
                  </a:cubicBezTo>
                  <a:cubicBezTo>
                    <a:pt x="11455" y="7823"/>
                    <a:pt x="11413" y="7570"/>
                    <a:pt x="11200" y="7188"/>
                  </a:cubicBezTo>
                  <a:cubicBezTo>
                    <a:pt x="10694" y="6282"/>
                    <a:pt x="9908" y="6243"/>
                    <a:pt x="9560" y="5934"/>
                  </a:cubicBezTo>
                  <a:cubicBezTo>
                    <a:pt x="9194" y="5609"/>
                    <a:pt x="9299" y="5125"/>
                    <a:pt x="9121" y="4930"/>
                  </a:cubicBezTo>
                  <a:cubicBezTo>
                    <a:pt x="8893" y="4867"/>
                    <a:pt x="8781" y="4995"/>
                    <a:pt x="8589" y="5040"/>
                  </a:cubicBezTo>
                  <a:cubicBezTo>
                    <a:pt x="8414" y="4258"/>
                    <a:pt x="8878" y="2614"/>
                    <a:pt x="8212" y="1286"/>
                  </a:cubicBezTo>
                  <a:cubicBezTo>
                    <a:pt x="7966" y="794"/>
                    <a:pt x="7669" y="445"/>
                    <a:pt x="7132" y="247"/>
                  </a:cubicBezTo>
                  <a:cubicBezTo>
                    <a:pt x="6538" y="27"/>
                    <a:pt x="5899" y="0"/>
                    <a:pt x="5302" y="200"/>
                  </a:cubicBezTo>
                  <a:cubicBezTo>
                    <a:pt x="5020" y="295"/>
                    <a:pt x="4838" y="430"/>
                    <a:pt x="4600" y="557"/>
                  </a:cubicBezTo>
                  <a:cubicBezTo>
                    <a:pt x="4176" y="784"/>
                    <a:pt x="3546" y="889"/>
                    <a:pt x="3237" y="1313"/>
                  </a:cubicBezTo>
                  <a:cubicBezTo>
                    <a:pt x="2718" y="2026"/>
                    <a:pt x="3281" y="2395"/>
                    <a:pt x="3300" y="2425"/>
                  </a:cubicBezTo>
                  <a:cubicBezTo>
                    <a:pt x="3388" y="2563"/>
                    <a:pt x="3109" y="2978"/>
                    <a:pt x="3285" y="3811"/>
                  </a:cubicBezTo>
                  <a:cubicBezTo>
                    <a:pt x="3364" y="4184"/>
                    <a:pt x="3617" y="4169"/>
                    <a:pt x="3548" y="4589"/>
                  </a:cubicBezTo>
                  <a:cubicBezTo>
                    <a:pt x="3522" y="4745"/>
                    <a:pt x="3364" y="5179"/>
                    <a:pt x="3294" y="5389"/>
                  </a:cubicBezTo>
                  <a:cubicBezTo>
                    <a:pt x="2768" y="5425"/>
                    <a:pt x="2841" y="5600"/>
                    <a:pt x="2775" y="5720"/>
                  </a:cubicBezTo>
                  <a:cubicBezTo>
                    <a:pt x="2661" y="5927"/>
                    <a:pt x="2642" y="5657"/>
                    <a:pt x="2488" y="6031"/>
                  </a:cubicBezTo>
                  <a:cubicBezTo>
                    <a:pt x="2422" y="6191"/>
                    <a:pt x="2518" y="6084"/>
                    <a:pt x="2343" y="6168"/>
                  </a:cubicBezTo>
                  <a:cubicBezTo>
                    <a:pt x="2119" y="6275"/>
                    <a:pt x="2215" y="6321"/>
                    <a:pt x="2134" y="6560"/>
                  </a:cubicBezTo>
                  <a:cubicBezTo>
                    <a:pt x="2076" y="6729"/>
                    <a:pt x="1903" y="6790"/>
                    <a:pt x="1763" y="7355"/>
                  </a:cubicBezTo>
                  <a:cubicBezTo>
                    <a:pt x="1664" y="7758"/>
                    <a:pt x="1770" y="8167"/>
                    <a:pt x="1691" y="8482"/>
                  </a:cubicBezTo>
                  <a:cubicBezTo>
                    <a:pt x="1631" y="8723"/>
                    <a:pt x="1450" y="8875"/>
                    <a:pt x="1301" y="9254"/>
                  </a:cubicBezTo>
                  <a:cubicBezTo>
                    <a:pt x="893" y="10297"/>
                    <a:pt x="87" y="11195"/>
                    <a:pt x="0" y="11460"/>
                  </a:cubicBezTo>
                  <a:close/>
                </a:path>
              </a:pathLst>
            </a:custGeom>
            <a:grpFill/>
            <a:ln w="0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569879"/>
                </a:solidFill>
              </a:endParaRPr>
            </a:p>
          </p:txBody>
        </p:sp>
        <p:sp>
          <p:nvSpPr>
            <p:cNvPr id="18" name="Freeform 7"/>
            <p:cNvSpPr>
              <a:spLocks noEditPoints="1"/>
            </p:cNvSpPr>
            <p:nvPr/>
          </p:nvSpPr>
          <p:spPr bwMode="auto">
            <a:xfrm>
              <a:off x="7467598" y="2304601"/>
              <a:ext cx="1243013" cy="809625"/>
            </a:xfrm>
            <a:custGeom>
              <a:avLst/>
              <a:gdLst>
                <a:gd name="T0" fmla="*/ 13558 w 28331"/>
                <a:gd name="T1" fmla="*/ 15363 h 18466"/>
                <a:gd name="T2" fmla="*/ 13452 w 28331"/>
                <a:gd name="T3" fmla="*/ 14315 h 18466"/>
                <a:gd name="T4" fmla="*/ 17177 w 28331"/>
                <a:gd name="T5" fmla="*/ 13977 h 18466"/>
                <a:gd name="T6" fmla="*/ 15821 w 28331"/>
                <a:gd name="T7" fmla="*/ 15361 h 18466"/>
                <a:gd name="T8" fmla="*/ 12303 w 28331"/>
                <a:gd name="T9" fmla="*/ 13557 h 18466"/>
                <a:gd name="T10" fmla="*/ 12275 w 28331"/>
                <a:gd name="T11" fmla="*/ 12317 h 18466"/>
                <a:gd name="T12" fmla="*/ 14750 w 28331"/>
                <a:gd name="T13" fmla="*/ 10864 h 18466"/>
                <a:gd name="T14" fmla="*/ 15218 w 28331"/>
                <a:gd name="T15" fmla="*/ 11805 h 18466"/>
                <a:gd name="T16" fmla="*/ 15953 w 28331"/>
                <a:gd name="T17" fmla="*/ 12477 h 18466"/>
                <a:gd name="T18" fmla="*/ 8029 w 28331"/>
                <a:gd name="T19" fmla="*/ 12224 h 18466"/>
                <a:gd name="T20" fmla="*/ 8148 w 28331"/>
                <a:gd name="T21" fmla="*/ 13341 h 18466"/>
                <a:gd name="T22" fmla="*/ 5451 w 28331"/>
                <a:gd name="T23" fmla="*/ 14171 h 18466"/>
                <a:gd name="T24" fmla="*/ 7882 w 28331"/>
                <a:gd name="T25" fmla="*/ 15023 h 18466"/>
                <a:gd name="T26" fmla="*/ 10166 w 28331"/>
                <a:gd name="T27" fmla="*/ 14304 h 18466"/>
                <a:gd name="T28" fmla="*/ 12111 w 28331"/>
                <a:gd name="T29" fmla="*/ 15362 h 18466"/>
                <a:gd name="T30" fmla="*/ 3500 w 28331"/>
                <a:gd name="T31" fmla="*/ 10821 h 18466"/>
                <a:gd name="T32" fmla="*/ 7125 w 28331"/>
                <a:gd name="T33" fmla="*/ 12063 h 18466"/>
                <a:gd name="T34" fmla="*/ 16807 w 28331"/>
                <a:gd name="T35" fmla="*/ 10542 h 18466"/>
                <a:gd name="T36" fmla="*/ 5617 w 28331"/>
                <a:gd name="T37" fmla="*/ 9782 h 18466"/>
                <a:gd name="T38" fmla="*/ 4275 w 28331"/>
                <a:gd name="T39" fmla="*/ 8195 h 18466"/>
                <a:gd name="T40" fmla="*/ 5604 w 28331"/>
                <a:gd name="T41" fmla="*/ 101 h 18466"/>
                <a:gd name="T42" fmla="*/ 5234 w 28331"/>
                <a:gd name="T43" fmla="*/ 1256 h 18466"/>
                <a:gd name="T44" fmla="*/ 1833 w 28331"/>
                <a:gd name="T45" fmla="*/ 9777 h 18466"/>
                <a:gd name="T46" fmla="*/ 2396 w 28331"/>
                <a:gd name="T47" fmla="*/ 10820 h 18466"/>
                <a:gd name="T48" fmla="*/ 0 w 28331"/>
                <a:gd name="T49" fmla="*/ 15350 h 18466"/>
                <a:gd name="T50" fmla="*/ 16152 w 28331"/>
                <a:gd name="T51" fmla="*/ 16508 h 18466"/>
                <a:gd name="T52" fmla="*/ 19836 w 28331"/>
                <a:gd name="T53" fmla="*/ 15163 h 18466"/>
                <a:gd name="T54" fmla="*/ 20510 w 28331"/>
                <a:gd name="T55" fmla="*/ 17235 h 18466"/>
                <a:gd name="T56" fmla="*/ 21252 w 28331"/>
                <a:gd name="T57" fmla="*/ 18241 h 18466"/>
                <a:gd name="T58" fmla="*/ 21291 w 28331"/>
                <a:gd name="T59" fmla="*/ 17061 h 18466"/>
                <a:gd name="T60" fmla="*/ 20733 w 28331"/>
                <a:gd name="T61" fmla="*/ 14114 h 18466"/>
                <a:gd name="T62" fmla="*/ 22084 w 28331"/>
                <a:gd name="T63" fmla="*/ 13400 h 18466"/>
                <a:gd name="T64" fmla="*/ 26745 w 28331"/>
                <a:gd name="T65" fmla="*/ 13674 h 18466"/>
                <a:gd name="T66" fmla="*/ 26897 w 28331"/>
                <a:gd name="T67" fmla="*/ 15035 h 18466"/>
                <a:gd name="T68" fmla="*/ 27313 w 28331"/>
                <a:gd name="T69" fmla="*/ 13599 h 18466"/>
                <a:gd name="T70" fmla="*/ 21369 w 28331"/>
                <a:gd name="T71" fmla="*/ 11700 h 18466"/>
                <a:gd name="T72" fmla="*/ 22459 w 28331"/>
                <a:gd name="T73" fmla="*/ 11556 h 18466"/>
                <a:gd name="T74" fmla="*/ 23285 w 28331"/>
                <a:gd name="T75" fmla="*/ 10689 h 18466"/>
                <a:gd name="T76" fmla="*/ 22523 w 28331"/>
                <a:gd name="T77" fmla="*/ 9719 h 18466"/>
                <a:gd name="T78" fmla="*/ 21384 w 28331"/>
                <a:gd name="T79" fmla="*/ 10315 h 18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8331" h="18466">
                  <a:moveTo>
                    <a:pt x="15821" y="15361"/>
                  </a:moveTo>
                  <a:lnTo>
                    <a:pt x="13558" y="15363"/>
                  </a:lnTo>
                  <a:cubicBezTo>
                    <a:pt x="13621" y="15180"/>
                    <a:pt x="13784" y="15176"/>
                    <a:pt x="13766" y="14806"/>
                  </a:cubicBezTo>
                  <a:cubicBezTo>
                    <a:pt x="13747" y="14422"/>
                    <a:pt x="13521" y="14383"/>
                    <a:pt x="13452" y="14315"/>
                  </a:cubicBezTo>
                  <a:cubicBezTo>
                    <a:pt x="13950" y="14198"/>
                    <a:pt x="16202" y="13690"/>
                    <a:pt x="16564" y="13684"/>
                  </a:cubicBezTo>
                  <a:cubicBezTo>
                    <a:pt x="16647" y="13682"/>
                    <a:pt x="17114" y="13911"/>
                    <a:pt x="17177" y="13977"/>
                  </a:cubicBezTo>
                  <a:cubicBezTo>
                    <a:pt x="17368" y="14176"/>
                    <a:pt x="16990" y="14399"/>
                    <a:pt x="16836" y="14478"/>
                  </a:cubicBezTo>
                  <a:cubicBezTo>
                    <a:pt x="16441" y="14680"/>
                    <a:pt x="15923" y="14940"/>
                    <a:pt x="15821" y="15361"/>
                  </a:cubicBezTo>
                  <a:close/>
                  <a:moveTo>
                    <a:pt x="15953" y="12477"/>
                  </a:moveTo>
                  <a:cubicBezTo>
                    <a:pt x="15014" y="12832"/>
                    <a:pt x="13526" y="13132"/>
                    <a:pt x="12303" y="13557"/>
                  </a:cubicBezTo>
                  <a:cubicBezTo>
                    <a:pt x="12294" y="13211"/>
                    <a:pt x="12233" y="13216"/>
                    <a:pt x="12178" y="12944"/>
                  </a:cubicBezTo>
                  <a:cubicBezTo>
                    <a:pt x="12129" y="12705"/>
                    <a:pt x="12227" y="12530"/>
                    <a:pt x="12275" y="12317"/>
                  </a:cubicBezTo>
                  <a:cubicBezTo>
                    <a:pt x="12403" y="11744"/>
                    <a:pt x="12158" y="10916"/>
                    <a:pt x="12471" y="10864"/>
                  </a:cubicBezTo>
                  <a:lnTo>
                    <a:pt x="14750" y="10864"/>
                  </a:lnTo>
                  <a:cubicBezTo>
                    <a:pt x="14742" y="11100"/>
                    <a:pt x="14655" y="11258"/>
                    <a:pt x="14778" y="11503"/>
                  </a:cubicBezTo>
                  <a:cubicBezTo>
                    <a:pt x="14852" y="11652"/>
                    <a:pt x="14998" y="11806"/>
                    <a:pt x="15218" y="11805"/>
                  </a:cubicBezTo>
                  <a:cubicBezTo>
                    <a:pt x="15525" y="11803"/>
                    <a:pt x="15540" y="11684"/>
                    <a:pt x="15705" y="11988"/>
                  </a:cubicBezTo>
                  <a:cubicBezTo>
                    <a:pt x="15772" y="12113"/>
                    <a:pt x="15920" y="12358"/>
                    <a:pt x="15953" y="12477"/>
                  </a:cubicBezTo>
                  <a:close/>
                  <a:moveTo>
                    <a:pt x="7125" y="12063"/>
                  </a:moveTo>
                  <a:cubicBezTo>
                    <a:pt x="7444" y="12144"/>
                    <a:pt x="7673" y="12101"/>
                    <a:pt x="8029" y="12224"/>
                  </a:cubicBezTo>
                  <a:cubicBezTo>
                    <a:pt x="8276" y="12309"/>
                    <a:pt x="8551" y="12419"/>
                    <a:pt x="8752" y="12547"/>
                  </a:cubicBezTo>
                  <a:cubicBezTo>
                    <a:pt x="8599" y="12800"/>
                    <a:pt x="8331" y="13138"/>
                    <a:pt x="8148" y="13341"/>
                  </a:cubicBezTo>
                  <a:cubicBezTo>
                    <a:pt x="7968" y="13542"/>
                    <a:pt x="7648" y="13768"/>
                    <a:pt x="7344" y="13947"/>
                  </a:cubicBezTo>
                  <a:cubicBezTo>
                    <a:pt x="6709" y="14321"/>
                    <a:pt x="5787" y="13970"/>
                    <a:pt x="5451" y="14171"/>
                  </a:cubicBezTo>
                  <a:cubicBezTo>
                    <a:pt x="5335" y="14240"/>
                    <a:pt x="5190" y="14507"/>
                    <a:pt x="5262" y="14666"/>
                  </a:cubicBezTo>
                  <a:cubicBezTo>
                    <a:pt x="5559" y="15076"/>
                    <a:pt x="7273" y="15024"/>
                    <a:pt x="7882" y="15023"/>
                  </a:cubicBezTo>
                  <a:cubicBezTo>
                    <a:pt x="8422" y="15022"/>
                    <a:pt x="8706" y="14992"/>
                    <a:pt x="9147" y="14798"/>
                  </a:cubicBezTo>
                  <a:cubicBezTo>
                    <a:pt x="9382" y="14695"/>
                    <a:pt x="10026" y="14332"/>
                    <a:pt x="10166" y="14304"/>
                  </a:cubicBezTo>
                  <a:lnTo>
                    <a:pt x="10167" y="15046"/>
                  </a:lnTo>
                  <a:cubicBezTo>
                    <a:pt x="10852" y="15041"/>
                    <a:pt x="11860" y="14842"/>
                    <a:pt x="12111" y="15362"/>
                  </a:cubicBezTo>
                  <a:lnTo>
                    <a:pt x="2187" y="15363"/>
                  </a:lnTo>
                  <a:lnTo>
                    <a:pt x="3500" y="10821"/>
                  </a:lnTo>
                  <a:lnTo>
                    <a:pt x="7489" y="10822"/>
                  </a:lnTo>
                  <a:cubicBezTo>
                    <a:pt x="7472" y="11167"/>
                    <a:pt x="7051" y="11850"/>
                    <a:pt x="7125" y="12063"/>
                  </a:cubicBezTo>
                  <a:close/>
                  <a:moveTo>
                    <a:pt x="20794" y="10548"/>
                  </a:moveTo>
                  <a:cubicBezTo>
                    <a:pt x="19516" y="10488"/>
                    <a:pt x="18101" y="10542"/>
                    <a:pt x="16807" y="10542"/>
                  </a:cubicBezTo>
                  <a:lnTo>
                    <a:pt x="6859" y="10542"/>
                  </a:lnTo>
                  <a:cubicBezTo>
                    <a:pt x="5616" y="10542"/>
                    <a:pt x="5581" y="10704"/>
                    <a:pt x="5617" y="9782"/>
                  </a:cubicBezTo>
                  <a:lnTo>
                    <a:pt x="3830" y="9786"/>
                  </a:lnTo>
                  <a:cubicBezTo>
                    <a:pt x="3839" y="9622"/>
                    <a:pt x="4199" y="8451"/>
                    <a:pt x="4275" y="8195"/>
                  </a:cubicBezTo>
                  <a:cubicBezTo>
                    <a:pt x="4487" y="7480"/>
                    <a:pt x="5625" y="3702"/>
                    <a:pt x="5616" y="3519"/>
                  </a:cubicBezTo>
                  <a:cubicBezTo>
                    <a:pt x="5584" y="3073"/>
                    <a:pt x="5647" y="328"/>
                    <a:pt x="5604" y="101"/>
                  </a:cubicBezTo>
                  <a:cubicBezTo>
                    <a:pt x="5585" y="0"/>
                    <a:pt x="5619" y="87"/>
                    <a:pt x="5577" y="28"/>
                  </a:cubicBezTo>
                  <a:cubicBezTo>
                    <a:pt x="5553" y="285"/>
                    <a:pt x="5323" y="958"/>
                    <a:pt x="5234" y="1256"/>
                  </a:cubicBezTo>
                  <a:lnTo>
                    <a:pt x="2721" y="9762"/>
                  </a:lnTo>
                  <a:lnTo>
                    <a:pt x="1833" y="9777"/>
                  </a:lnTo>
                  <a:lnTo>
                    <a:pt x="1835" y="10806"/>
                  </a:lnTo>
                  <a:lnTo>
                    <a:pt x="2396" y="10820"/>
                  </a:lnTo>
                  <a:cubicBezTo>
                    <a:pt x="2378" y="11043"/>
                    <a:pt x="1176" y="15105"/>
                    <a:pt x="1054" y="15351"/>
                  </a:cubicBezTo>
                  <a:lnTo>
                    <a:pt x="0" y="15350"/>
                  </a:lnTo>
                  <a:lnTo>
                    <a:pt x="1" y="16506"/>
                  </a:lnTo>
                  <a:lnTo>
                    <a:pt x="16152" y="16508"/>
                  </a:lnTo>
                  <a:lnTo>
                    <a:pt x="16175" y="15745"/>
                  </a:lnTo>
                  <a:cubicBezTo>
                    <a:pt x="18121" y="15728"/>
                    <a:pt x="18214" y="15510"/>
                    <a:pt x="19836" y="15163"/>
                  </a:cubicBezTo>
                  <a:cubicBezTo>
                    <a:pt x="20117" y="15780"/>
                    <a:pt x="20365" y="16895"/>
                    <a:pt x="20735" y="17084"/>
                  </a:cubicBezTo>
                  <a:cubicBezTo>
                    <a:pt x="20665" y="17160"/>
                    <a:pt x="20595" y="17167"/>
                    <a:pt x="20510" y="17235"/>
                  </a:cubicBezTo>
                  <a:cubicBezTo>
                    <a:pt x="20310" y="17397"/>
                    <a:pt x="20248" y="17703"/>
                    <a:pt x="20325" y="17951"/>
                  </a:cubicBezTo>
                  <a:cubicBezTo>
                    <a:pt x="20486" y="18466"/>
                    <a:pt x="20827" y="18231"/>
                    <a:pt x="21252" y="18241"/>
                  </a:cubicBezTo>
                  <a:cubicBezTo>
                    <a:pt x="21718" y="18253"/>
                    <a:pt x="21975" y="18200"/>
                    <a:pt x="21943" y="17671"/>
                  </a:cubicBezTo>
                  <a:cubicBezTo>
                    <a:pt x="21920" y="17300"/>
                    <a:pt x="21690" y="17059"/>
                    <a:pt x="21291" y="17061"/>
                  </a:cubicBezTo>
                  <a:cubicBezTo>
                    <a:pt x="21491" y="16836"/>
                    <a:pt x="21481" y="16661"/>
                    <a:pt x="21378" y="16302"/>
                  </a:cubicBezTo>
                  <a:cubicBezTo>
                    <a:pt x="21247" y="15848"/>
                    <a:pt x="20726" y="14349"/>
                    <a:pt x="20733" y="14114"/>
                  </a:cubicBezTo>
                  <a:cubicBezTo>
                    <a:pt x="21291" y="14324"/>
                    <a:pt x="21079" y="14294"/>
                    <a:pt x="21453" y="13981"/>
                  </a:cubicBezTo>
                  <a:cubicBezTo>
                    <a:pt x="21599" y="13859"/>
                    <a:pt x="21976" y="13456"/>
                    <a:pt x="22084" y="13400"/>
                  </a:cubicBezTo>
                  <a:lnTo>
                    <a:pt x="21981" y="13166"/>
                  </a:lnTo>
                  <a:cubicBezTo>
                    <a:pt x="22570" y="13216"/>
                    <a:pt x="26532" y="13555"/>
                    <a:pt x="26745" y="13674"/>
                  </a:cubicBezTo>
                  <a:cubicBezTo>
                    <a:pt x="26618" y="13824"/>
                    <a:pt x="26526" y="13799"/>
                    <a:pt x="26448" y="14075"/>
                  </a:cubicBezTo>
                  <a:cubicBezTo>
                    <a:pt x="26355" y="14405"/>
                    <a:pt x="26450" y="15016"/>
                    <a:pt x="26897" y="15035"/>
                  </a:cubicBezTo>
                  <a:cubicBezTo>
                    <a:pt x="27172" y="15046"/>
                    <a:pt x="27244" y="14883"/>
                    <a:pt x="27355" y="14754"/>
                  </a:cubicBezTo>
                  <a:cubicBezTo>
                    <a:pt x="28331" y="14871"/>
                    <a:pt x="28088" y="13669"/>
                    <a:pt x="27313" y="13599"/>
                  </a:cubicBezTo>
                  <a:cubicBezTo>
                    <a:pt x="27564" y="12732"/>
                    <a:pt x="27102" y="12757"/>
                    <a:pt x="26388" y="12663"/>
                  </a:cubicBezTo>
                  <a:cubicBezTo>
                    <a:pt x="25465" y="12541"/>
                    <a:pt x="21749" y="12045"/>
                    <a:pt x="21369" y="11700"/>
                  </a:cubicBezTo>
                  <a:cubicBezTo>
                    <a:pt x="21434" y="11532"/>
                    <a:pt x="21881" y="11110"/>
                    <a:pt x="22061" y="11034"/>
                  </a:cubicBezTo>
                  <a:cubicBezTo>
                    <a:pt x="22106" y="11296"/>
                    <a:pt x="22213" y="11498"/>
                    <a:pt x="22459" y="11556"/>
                  </a:cubicBezTo>
                  <a:cubicBezTo>
                    <a:pt x="22752" y="11625"/>
                    <a:pt x="22897" y="11427"/>
                    <a:pt x="23095" y="11318"/>
                  </a:cubicBezTo>
                  <a:cubicBezTo>
                    <a:pt x="23265" y="11225"/>
                    <a:pt x="23425" y="10977"/>
                    <a:pt x="23285" y="10689"/>
                  </a:cubicBezTo>
                  <a:cubicBezTo>
                    <a:pt x="23162" y="10437"/>
                    <a:pt x="23009" y="10454"/>
                    <a:pt x="22733" y="10358"/>
                  </a:cubicBezTo>
                  <a:cubicBezTo>
                    <a:pt x="22761" y="10072"/>
                    <a:pt x="22797" y="9816"/>
                    <a:pt x="22523" y="9719"/>
                  </a:cubicBezTo>
                  <a:cubicBezTo>
                    <a:pt x="22198" y="9604"/>
                    <a:pt x="21919" y="9879"/>
                    <a:pt x="21769" y="10028"/>
                  </a:cubicBezTo>
                  <a:lnTo>
                    <a:pt x="21384" y="10315"/>
                  </a:lnTo>
                  <a:cubicBezTo>
                    <a:pt x="21253" y="10402"/>
                    <a:pt x="20984" y="10624"/>
                    <a:pt x="20794" y="10548"/>
                  </a:cubicBezTo>
                  <a:close/>
                </a:path>
              </a:pathLst>
            </a:custGeom>
            <a:grpFill/>
            <a:ln w="0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569879"/>
                </a:solidFill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7648573" y="1864864"/>
              <a:ext cx="738188" cy="820738"/>
            </a:xfrm>
            <a:custGeom>
              <a:avLst/>
              <a:gdLst>
                <a:gd name="T0" fmla="*/ 2482 w 16809"/>
                <a:gd name="T1" fmla="*/ 9574 h 18751"/>
                <a:gd name="T2" fmla="*/ 3037 w 16809"/>
                <a:gd name="T3" fmla="*/ 8451 h 18751"/>
                <a:gd name="T4" fmla="*/ 12152 w 16809"/>
                <a:gd name="T5" fmla="*/ 7647 h 18751"/>
                <a:gd name="T6" fmla="*/ 14737 w 16809"/>
                <a:gd name="T7" fmla="*/ 8561 h 18751"/>
                <a:gd name="T8" fmla="*/ 15280 w 16809"/>
                <a:gd name="T9" fmla="*/ 8183 h 18751"/>
                <a:gd name="T10" fmla="*/ 15689 w 16809"/>
                <a:gd name="T11" fmla="*/ 9139 h 18751"/>
                <a:gd name="T12" fmla="*/ 14333 w 16809"/>
                <a:gd name="T13" fmla="*/ 11230 h 18751"/>
                <a:gd name="T14" fmla="*/ 14096 w 16809"/>
                <a:gd name="T15" fmla="*/ 13577 h 18751"/>
                <a:gd name="T16" fmla="*/ 13283 w 16809"/>
                <a:gd name="T17" fmla="*/ 11100 h 18751"/>
                <a:gd name="T18" fmla="*/ 11418 w 16809"/>
                <a:gd name="T19" fmla="*/ 10278 h 18751"/>
                <a:gd name="T20" fmla="*/ 11391 w 16809"/>
                <a:gd name="T21" fmla="*/ 11797 h 18751"/>
                <a:gd name="T22" fmla="*/ 10444 w 16809"/>
                <a:gd name="T23" fmla="*/ 13457 h 18751"/>
                <a:gd name="T24" fmla="*/ 9088 w 16809"/>
                <a:gd name="T25" fmla="*/ 12063 h 18751"/>
                <a:gd name="T26" fmla="*/ 8129 w 16809"/>
                <a:gd name="T27" fmla="*/ 13512 h 18751"/>
                <a:gd name="T28" fmla="*/ 7992 w 16809"/>
                <a:gd name="T29" fmla="*/ 10924 h 18751"/>
                <a:gd name="T30" fmla="*/ 6102 w 16809"/>
                <a:gd name="T31" fmla="*/ 11291 h 18751"/>
                <a:gd name="T32" fmla="*/ 6020 w 16809"/>
                <a:gd name="T33" fmla="*/ 13403 h 18751"/>
                <a:gd name="T34" fmla="*/ 5036 w 16809"/>
                <a:gd name="T35" fmla="*/ 12751 h 18751"/>
                <a:gd name="T36" fmla="*/ 4800 w 16809"/>
                <a:gd name="T37" fmla="*/ 13598 h 18751"/>
                <a:gd name="T38" fmla="*/ 4246 w 16809"/>
                <a:gd name="T39" fmla="*/ 16518 h 18751"/>
                <a:gd name="T40" fmla="*/ 6812 w 16809"/>
                <a:gd name="T41" fmla="*/ 16597 h 18751"/>
                <a:gd name="T42" fmla="*/ 8448 w 16809"/>
                <a:gd name="T43" fmla="*/ 17607 h 18751"/>
                <a:gd name="T44" fmla="*/ 8940 w 16809"/>
                <a:gd name="T45" fmla="*/ 16617 h 18751"/>
                <a:gd name="T46" fmla="*/ 10166 w 16809"/>
                <a:gd name="T47" fmla="*/ 17794 h 18751"/>
                <a:gd name="T48" fmla="*/ 13514 w 16809"/>
                <a:gd name="T49" fmla="*/ 16598 h 18751"/>
                <a:gd name="T50" fmla="*/ 13483 w 16809"/>
                <a:gd name="T51" fmla="*/ 15760 h 18751"/>
                <a:gd name="T52" fmla="*/ 15012 w 16809"/>
                <a:gd name="T53" fmla="*/ 16401 h 18751"/>
                <a:gd name="T54" fmla="*/ 15964 w 16809"/>
                <a:gd name="T55" fmla="*/ 16598 h 18751"/>
                <a:gd name="T56" fmla="*/ 16734 w 16809"/>
                <a:gd name="T57" fmla="*/ 16405 h 18751"/>
                <a:gd name="T58" fmla="*/ 16761 w 16809"/>
                <a:gd name="T59" fmla="*/ 5940 h 18751"/>
                <a:gd name="T60" fmla="*/ 11009 w 16809"/>
                <a:gd name="T61" fmla="*/ 5400 h 18751"/>
                <a:gd name="T62" fmla="*/ 8758 w 16809"/>
                <a:gd name="T63" fmla="*/ 6054 h 18751"/>
                <a:gd name="T64" fmla="*/ 4024 w 16809"/>
                <a:gd name="T65" fmla="*/ 6917 h 18751"/>
                <a:gd name="T66" fmla="*/ 2218 w 16809"/>
                <a:gd name="T67" fmla="*/ 3443 h 18751"/>
                <a:gd name="T68" fmla="*/ 880 w 16809"/>
                <a:gd name="T69" fmla="*/ 831 h 18751"/>
                <a:gd name="T70" fmla="*/ 461 w 16809"/>
                <a:gd name="T71" fmla="*/ 1282 h 18751"/>
                <a:gd name="T72" fmla="*/ 2484 w 16809"/>
                <a:gd name="T73" fmla="*/ 7446 h 18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809" h="18751">
                  <a:moveTo>
                    <a:pt x="2484" y="7446"/>
                  </a:moveTo>
                  <a:lnTo>
                    <a:pt x="2482" y="9574"/>
                  </a:lnTo>
                  <a:cubicBezTo>
                    <a:pt x="2482" y="9670"/>
                    <a:pt x="2460" y="10112"/>
                    <a:pt x="2514" y="10188"/>
                  </a:cubicBezTo>
                  <a:lnTo>
                    <a:pt x="3037" y="8451"/>
                  </a:lnTo>
                  <a:lnTo>
                    <a:pt x="12130" y="8439"/>
                  </a:lnTo>
                  <a:lnTo>
                    <a:pt x="12152" y="7647"/>
                  </a:lnTo>
                  <a:cubicBezTo>
                    <a:pt x="12712" y="7591"/>
                    <a:pt x="13104" y="7828"/>
                    <a:pt x="13579" y="7959"/>
                  </a:cubicBezTo>
                  <a:cubicBezTo>
                    <a:pt x="14627" y="8246"/>
                    <a:pt x="14764" y="8074"/>
                    <a:pt x="14737" y="8561"/>
                  </a:cubicBezTo>
                  <a:cubicBezTo>
                    <a:pt x="14882" y="8505"/>
                    <a:pt x="14841" y="8481"/>
                    <a:pt x="14991" y="8334"/>
                  </a:cubicBezTo>
                  <a:cubicBezTo>
                    <a:pt x="15075" y="8251"/>
                    <a:pt x="15152" y="8198"/>
                    <a:pt x="15280" y="8183"/>
                  </a:cubicBezTo>
                  <a:cubicBezTo>
                    <a:pt x="15534" y="8152"/>
                    <a:pt x="15732" y="8319"/>
                    <a:pt x="15821" y="8504"/>
                  </a:cubicBezTo>
                  <a:cubicBezTo>
                    <a:pt x="15958" y="8788"/>
                    <a:pt x="15810" y="8971"/>
                    <a:pt x="15689" y="9139"/>
                  </a:cubicBezTo>
                  <a:lnTo>
                    <a:pt x="14631" y="10655"/>
                  </a:lnTo>
                  <a:cubicBezTo>
                    <a:pt x="14516" y="10814"/>
                    <a:pt x="14339" y="10989"/>
                    <a:pt x="14333" y="11230"/>
                  </a:cubicBezTo>
                  <a:cubicBezTo>
                    <a:pt x="14327" y="11508"/>
                    <a:pt x="14336" y="11799"/>
                    <a:pt x="14336" y="12079"/>
                  </a:cubicBezTo>
                  <a:cubicBezTo>
                    <a:pt x="14336" y="12703"/>
                    <a:pt x="14442" y="13347"/>
                    <a:pt x="14096" y="13577"/>
                  </a:cubicBezTo>
                  <a:cubicBezTo>
                    <a:pt x="13871" y="13727"/>
                    <a:pt x="13612" y="13658"/>
                    <a:pt x="13453" y="13515"/>
                  </a:cubicBezTo>
                  <a:cubicBezTo>
                    <a:pt x="13092" y="13192"/>
                    <a:pt x="13426" y="11857"/>
                    <a:pt x="13283" y="11100"/>
                  </a:cubicBezTo>
                  <a:cubicBezTo>
                    <a:pt x="13231" y="10826"/>
                    <a:pt x="12674" y="10344"/>
                    <a:pt x="12613" y="10067"/>
                  </a:cubicBezTo>
                  <a:cubicBezTo>
                    <a:pt x="12440" y="10052"/>
                    <a:pt x="11672" y="10240"/>
                    <a:pt x="11418" y="10278"/>
                  </a:cubicBezTo>
                  <a:cubicBezTo>
                    <a:pt x="11362" y="10515"/>
                    <a:pt x="11387" y="10812"/>
                    <a:pt x="11400" y="11056"/>
                  </a:cubicBezTo>
                  <a:cubicBezTo>
                    <a:pt x="11411" y="11283"/>
                    <a:pt x="11391" y="11559"/>
                    <a:pt x="11391" y="11797"/>
                  </a:cubicBezTo>
                  <a:cubicBezTo>
                    <a:pt x="11392" y="12089"/>
                    <a:pt x="11428" y="13077"/>
                    <a:pt x="11370" y="13292"/>
                  </a:cubicBezTo>
                  <a:cubicBezTo>
                    <a:pt x="11257" y="13715"/>
                    <a:pt x="10705" y="13795"/>
                    <a:pt x="10444" y="13457"/>
                  </a:cubicBezTo>
                  <a:cubicBezTo>
                    <a:pt x="10210" y="13153"/>
                    <a:pt x="10417" y="12498"/>
                    <a:pt x="10324" y="12079"/>
                  </a:cubicBezTo>
                  <a:cubicBezTo>
                    <a:pt x="10129" y="12027"/>
                    <a:pt x="9286" y="12018"/>
                    <a:pt x="9088" y="12063"/>
                  </a:cubicBezTo>
                  <a:cubicBezTo>
                    <a:pt x="8962" y="12417"/>
                    <a:pt x="9136" y="13038"/>
                    <a:pt x="8998" y="13349"/>
                  </a:cubicBezTo>
                  <a:cubicBezTo>
                    <a:pt x="8869" y="13640"/>
                    <a:pt x="8371" y="13808"/>
                    <a:pt x="8129" y="13512"/>
                  </a:cubicBezTo>
                  <a:cubicBezTo>
                    <a:pt x="7915" y="13250"/>
                    <a:pt x="7995" y="12658"/>
                    <a:pt x="7995" y="12256"/>
                  </a:cubicBezTo>
                  <a:cubicBezTo>
                    <a:pt x="7995" y="11814"/>
                    <a:pt x="7998" y="11369"/>
                    <a:pt x="7992" y="10924"/>
                  </a:cubicBezTo>
                  <a:lnTo>
                    <a:pt x="7879" y="10927"/>
                  </a:lnTo>
                  <a:cubicBezTo>
                    <a:pt x="7499" y="10912"/>
                    <a:pt x="6514" y="11204"/>
                    <a:pt x="6102" y="11291"/>
                  </a:cubicBezTo>
                  <a:cubicBezTo>
                    <a:pt x="6177" y="11428"/>
                    <a:pt x="6130" y="11255"/>
                    <a:pt x="6101" y="11475"/>
                  </a:cubicBezTo>
                  <a:cubicBezTo>
                    <a:pt x="6048" y="11875"/>
                    <a:pt x="6191" y="13126"/>
                    <a:pt x="6020" y="13403"/>
                  </a:cubicBezTo>
                  <a:cubicBezTo>
                    <a:pt x="5885" y="13622"/>
                    <a:pt x="5539" y="13788"/>
                    <a:pt x="5240" y="13544"/>
                  </a:cubicBezTo>
                  <a:cubicBezTo>
                    <a:pt x="4953" y="13310"/>
                    <a:pt x="5075" y="12992"/>
                    <a:pt x="5036" y="12751"/>
                  </a:cubicBezTo>
                  <a:lnTo>
                    <a:pt x="4997" y="12640"/>
                  </a:lnTo>
                  <a:cubicBezTo>
                    <a:pt x="4978" y="12888"/>
                    <a:pt x="4855" y="13335"/>
                    <a:pt x="4800" y="13598"/>
                  </a:cubicBezTo>
                  <a:cubicBezTo>
                    <a:pt x="4732" y="13922"/>
                    <a:pt x="4671" y="14232"/>
                    <a:pt x="4606" y="14568"/>
                  </a:cubicBezTo>
                  <a:cubicBezTo>
                    <a:pt x="4531" y="14958"/>
                    <a:pt x="4232" y="16222"/>
                    <a:pt x="4246" y="16518"/>
                  </a:cubicBezTo>
                  <a:cubicBezTo>
                    <a:pt x="4239" y="16653"/>
                    <a:pt x="4535" y="16598"/>
                    <a:pt x="4800" y="16598"/>
                  </a:cubicBezTo>
                  <a:lnTo>
                    <a:pt x="6812" y="16597"/>
                  </a:lnTo>
                  <a:cubicBezTo>
                    <a:pt x="7151" y="16595"/>
                    <a:pt x="7091" y="16564"/>
                    <a:pt x="7305" y="16736"/>
                  </a:cubicBezTo>
                  <a:cubicBezTo>
                    <a:pt x="7555" y="16937"/>
                    <a:pt x="8244" y="17495"/>
                    <a:pt x="8448" y="17607"/>
                  </a:cubicBezTo>
                  <a:cubicBezTo>
                    <a:pt x="8447" y="17264"/>
                    <a:pt x="8471" y="16146"/>
                    <a:pt x="8610" y="15929"/>
                  </a:cubicBezTo>
                  <a:cubicBezTo>
                    <a:pt x="8707" y="16080"/>
                    <a:pt x="8863" y="16438"/>
                    <a:pt x="8940" y="16617"/>
                  </a:cubicBezTo>
                  <a:cubicBezTo>
                    <a:pt x="9234" y="17306"/>
                    <a:pt x="9606" y="18042"/>
                    <a:pt x="9892" y="18751"/>
                  </a:cubicBezTo>
                  <a:cubicBezTo>
                    <a:pt x="10261" y="18743"/>
                    <a:pt x="10167" y="18519"/>
                    <a:pt x="10166" y="17794"/>
                  </a:cubicBezTo>
                  <a:cubicBezTo>
                    <a:pt x="10166" y="17398"/>
                    <a:pt x="10176" y="17001"/>
                    <a:pt x="10164" y="16605"/>
                  </a:cubicBezTo>
                  <a:cubicBezTo>
                    <a:pt x="10654" y="16564"/>
                    <a:pt x="12738" y="16595"/>
                    <a:pt x="13514" y="16598"/>
                  </a:cubicBezTo>
                  <a:cubicBezTo>
                    <a:pt x="13687" y="16599"/>
                    <a:pt x="13874" y="16631"/>
                    <a:pt x="13977" y="16541"/>
                  </a:cubicBezTo>
                  <a:cubicBezTo>
                    <a:pt x="13898" y="16430"/>
                    <a:pt x="13507" y="15865"/>
                    <a:pt x="13483" y="15760"/>
                  </a:cubicBezTo>
                  <a:lnTo>
                    <a:pt x="14486" y="15761"/>
                  </a:lnTo>
                  <a:cubicBezTo>
                    <a:pt x="14556" y="16209"/>
                    <a:pt x="14546" y="16348"/>
                    <a:pt x="15012" y="16401"/>
                  </a:cubicBezTo>
                  <a:lnTo>
                    <a:pt x="15023" y="16579"/>
                  </a:lnTo>
                  <a:lnTo>
                    <a:pt x="15964" y="16598"/>
                  </a:lnTo>
                  <a:cubicBezTo>
                    <a:pt x="15959" y="16351"/>
                    <a:pt x="15956" y="16392"/>
                    <a:pt x="16228" y="16397"/>
                  </a:cubicBezTo>
                  <a:cubicBezTo>
                    <a:pt x="16398" y="16400"/>
                    <a:pt x="16564" y="16397"/>
                    <a:pt x="16734" y="16405"/>
                  </a:cubicBezTo>
                  <a:cubicBezTo>
                    <a:pt x="16809" y="15598"/>
                    <a:pt x="16760" y="9010"/>
                    <a:pt x="16760" y="8022"/>
                  </a:cubicBezTo>
                  <a:cubicBezTo>
                    <a:pt x="16760" y="7325"/>
                    <a:pt x="16757" y="6638"/>
                    <a:pt x="16761" y="5940"/>
                  </a:cubicBezTo>
                  <a:cubicBezTo>
                    <a:pt x="16764" y="5233"/>
                    <a:pt x="16503" y="5383"/>
                    <a:pt x="15207" y="5383"/>
                  </a:cubicBezTo>
                  <a:cubicBezTo>
                    <a:pt x="14513" y="5383"/>
                    <a:pt x="11421" y="5344"/>
                    <a:pt x="11009" y="5400"/>
                  </a:cubicBezTo>
                  <a:lnTo>
                    <a:pt x="10975" y="5596"/>
                  </a:lnTo>
                  <a:cubicBezTo>
                    <a:pt x="9367" y="5648"/>
                    <a:pt x="9441" y="4785"/>
                    <a:pt x="8758" y="6054"/>
                  </a:cubicBezTo>
                  <a:cubicBezTo>
                    <a:pt x="8499" y="6535"/>
                    <a:pt x="8752" y="6529"/>
                    <a:pt x="8737" y="6879"/>
                  </a:cubicBezTo>
                  <a:cubicBezTo>
                    <a:pt x="7198" y="6938"/>
                    <a:pt x="5526" y="6791"/>
                    <a:pt x="4024" y="6917"/>
                  </a:cubicBezTo>
                  <a:lnTo>
                    <a:pt x="3109" y="5193"/>
                  </a:lnTo>
                  <a:cubicBezTo>
                    <a:pt x="2809" y="4620"/>
                    <a:pt x="2544" y="4034"/>
                    <a:pt x="2218" y="3443"/>
                  </a:cubicBezTo>
                  <a:cubicBezTo>
                    <a:pt x="1898" y="2865"/>
                    <a:pt x="1608" y="2285"/>
                    <a:pt x="1318" y="1697"/>
                  </a:cubicBezTo>
                  <a:cubicBezTo>
                    <a:pt x="1179" y="1414"/>
                    <a:pt x="1030" y="1123"/>
                    <a:pt x="880" y="831"/>
                  </a:cubicBezTo>
                  <a:cubicBezTo>
                    <a:pt x="776" y="627"/>
                    <a:pt x="517" y="0"/>
                    <a:pt x="204" y="356"/>
                  </a:cubicBezTo>
                  <a:cubicBezTo>
                    <a:pt x="0" y="588"/>
                    <a:pt x="355" y="1074"/>
                    <a:pt x="461" y="1282"/>
                  </a:cubicBezTo>
                  <a:lnTo>
                    <a:pt x="3594" y="7446"/>
                  </a:lnTo>
                  <a:lnTo>
                    <a:pt x="2484" y="7446"/>
                  </a:lnTo>
                  <a:close/>
                </a:path>
              </a:pathLst>
            </a:custGeom>
            <a:grpFill/>
            <a:ln w="0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569879"/>
                </a:solidFill>
              </a:endParaRPr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7712073" y="2588764"/>
              <a:ext cx="668338" cy="185738"/>
            </a:xfrm>
            <a:custGeom>
              <a:avLst/>
              <a:gdLst>
                <a:gd name="T0" fmla="*/ 36 w 15213"/>
                <a:gd name="T1" fmla="*/ 3311 h 4233"/>
                <a:gd name="T2" fmla="*/ 1278 w 15213"/>
                <a:gd name="T3" fmla="*/ 4071 h 4233"/>
                <a:gd name="T4" fmla="*/ 11226 w 15213"/>
                <a:gd name="T5" fmla="*/ 4071 h 4233"/>
                <a:gd name="T6" fmla="*/ 15213 w 15213"/>
                <a:gd name="T7" fmla="*/ 4077 h 4233"/>
                <a:gd name="T8" fmla="*/ 14757 w 15213"/>
                <a:gd name="T9" fmla="*/ 3320 h 4233"/>
                <a:gd name="T10" fmla="*/ 14586 w 15213"/>
                <a:gd name="T11" fmla="*/ 1764 h 4233"/>
                <a:gd name="T12" fmla="*/ 14514 w 15213"/>
                <a:gd name="T13" fmla="*/ 1241 h 4233"/>
                <a:gd name="T14" fmla="*/ 14523 w 15213"/>
                <a:gd name="T15" fmla="*/ 80 h 4233"/>
                <a:gd name="T16" fmla="*/ 13582 w 15213"/>
                <a:gd name="T17" fmla="*/ 61 h 4233"/>
                <a:gd name="T18" fmla="*/ 13569 w 15213"/>
                <a:gd name="T19" fmla="*/ 1609 h 4233"/>
                <a:gd name="T20" fmla="*/ 13052 w 15213"/>
                <a:gd name="T21" fmla="*/ 827 h 4233"/>
                <a:gd name="T22" fmla="*/ 12790 w 15213"/>
                <a:gd name="T23" fmla="*/ 418 h 4233"/>
                <a:gd name="T24" fmla="*/ 12536 w 15213"/>
                <a:gd name="T25" fmla="*/ 23 h 4233"/>
                <a:gd name="T26" fmla="*/ 12073 w 15213"/>
                <a:gd name="T27" fmla="*/ 80 h 4233"/>
                <a:gd name="T28" fmla="*/ 8723 w 15213"/>
                <a:gd name="T29" fmla="*/ 87 h 4233"/>
                <a:gd name="T30" fmla="*/ 8725 w 15213"/>
                <a:gd name="T31" fmla="*/ 1276 h 4233"/>
                <a:gd name="T32" fmla="*/ 8451 w 15213"/>
                <a:gd name="T33" fmla="*/ 2233 h 4233"/>
                <a:gd name="T34" fmla="*/ 8961 w 15213"/>
                <a:gd name="T35" fmla="*/ 3349 h 4233"/>
                <a:gd name="T36" fmla="*/ 6859 w 15213"/>
                <a:gd name="T37" fmla="*/ 3352 h 4233"/>
                <a:gd name="T38" fmla="*/ 6953 w 15213"/>
                <a:gd name="T39" fmla="*/ 2262 h 4233"/>
                <a:gd name="T40" fmla="*/ 7007 w 15213"/>
                <a:gd name="T41" fmla="*/ 1089 h 4233"/>
                <a:gd name="T42" fmla="*/ 5864 w 15213"/>
                <a:gd name="T43" fmla="*/ 218 h 4233"/>
                <a:gd name="T44" fmla="*/ 5371 w 15213"/>
                <a:gd name="T45" fmla="*/ 79 h 4233"/>
                <a:gd name="T46" fmla="*/ 3359 w 15213"/>
                <a:gd name="T47" fmla="*/ 80 h 4233"/>
                <a:gd name="T48" fmla="*/ 2805 w 15213"/>
                <a:gd name="T49" fmla="*/ 0 h 4233"/>
                <a:gd name="T50" fmla="*/ 2408 w 15213"/>
                <a:gd name="T51" fmla="*/ 1631 h 4233"/>
                <a:gd name="T52" fmla="*/ 2109 w 15213"/>
                <a:gd name="T53" fmla="*/ 3312 h 4233"/>
                <a:gd name="T54" fmla="*/ 36 w 15213"/>
                <a:gd name="T55" fmla="*/ 3311 h 4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213" h="4233">
                  <a:moveTo>
                    <a:pt x="36" y="3311"/>
                  </a:moveTo>
                  <a:cubicBezTo>
                    <a:pt x="0" y="4233"/>
                    <a:pt x="35" y="4071"/>
                    <a:pt x="1278" y="4071"/>
                  </a:cubicBezTo>
                  <a:lnTo>
                    <a:pt x="11226" y="4071"/>
                  </a:lnTo>
                  <a:cubicBezTo>
                    <a:pt x="12520" y="4071"/>
                    <a:pt x="13935" y="4017"/>
                    <a:pt x="15213" y="4077"/>
                  </a:cubicBezTo>
                  <a:cubicBezTo>
                    <a:pt x="15104" y="3807"/>
                    <a:pt x="14912" y="3543"/>
                    <a:pt x="14757" y="3320"/>
                  </a:cubicBezTo>
                  <a:cubicBezTo>
                    <a:pt x="14427" y="2849"/>
                    <a:pt x="14794" y="2089"/>
                    <a:pt x="14586" y="1764"/>
                  </a:cubicBezTo>
                  <a:cubicBezTo>
                    <a:pt x="14469" y="1581"/>
                    <a:pt x="14514" y="1708"/>
                    <a:pt x="14514" y="1241"/>
                  </a:cubicBezTo>
                  <a:cubicBezTo>
                    <a:pt x="14514" y="865"/>
                    <a:pt x="14491" y="452"/>
                    <a:pt x="14523" y="80"/>
                  </a:cubicBezTo>
                  <a:lnTo>
                    <a:pt x="13582" y="61"/>
                  </a:lnTo>
                  <a:lnTo>
                    <a:pt x="13569" y="1609"/>
                  </a:lnTo>
                  <a:cubicBezTo>
                    <a:pt x="13505" y="1586"/>
                    <a:pt x="13128" y="947"/>
                    <a:pt x="13052" y="827"/>
                  </a:cubicBezTo>
                  <a:cubicBezTo>
                    <a:pt x="12965" y="691"/>
                    <a:pt x="12884" y="563"/>
                    <a:pt x="12790" y="418"/>
                  </a:cubicBezTo>
                  <a:lnTo>
                    <a:pt x="12536" y="23"/>
                  </a:lnTo>
                  <a:cubicBezTo>
                    <a:pt x="12433" y="113"/>
                    <a:pt x="12246" y="81"/>
                    <a:pt x="12073" y="80"/>
                  </a:cubicBezTo>
                  <a:cubicBezTo>
                    <a:pt x="11297" y="77"/>
                    <a:pt x="9213" y="46"/>
                    <a:pt x="8723" y="87"/>
                  </a:cubicBezTo>
                  <a:cubicBezTo>
                    <a:pt x="8735" y="483"/>
                    <a:pt x="8725" y="880"/>
                    <a:pt x="8725" y="1276"/>
                  </a:cubicBezTo>
                  <a:cubicBezTo>
                    <a:pt x="8726" y="2001"/>
                    <a:pt x="8820" y="2225"/>
                    <a:pt x="8451" y="2233"/>
                  </a:cubicBezTo>
                  <a:cubicBezTo>
                    <a:pt x="8526" y="2366"/>
                    <a:pt x="8959" y="3244"/>
                    <a:pt x="8961" y="3349"/>
                  </a:cubicBezTo>
                  <a:lnTo>
                    <a:pt x="6859" y="3352"/>
                  </a:lnTo>
                  <a:cubicBezTo>
                    <a:pt x="6865" y="3027"/>
                    <a:pt x="6929" y="2601"/>
                    <a:pt x="6953" y="2262"/>
                  </a:cubicBezTo>
                  <a:cubicBezTo>
                    <a:pt x="6981" y="1874"/>
                    <a:pt x="6981" y="1480"/>
                    <a:pt x="7007" y="1089"/>
                  </a:cubicBezTo>
                  <a:cubicBezTo>
                    <a:pt x="6803" y="977"/>
                    <a:pt x="6114" y="419"/>
                    <a:pt x="5864" y="218"/>
                  </a:cubicBezTo>
                  <a:cubicBezTo>
                    <a:pt x="5650" y="46"/>
                    <a:pt x="5710" y="77"/>
                    <a:pt x="5371" y="79"/>
                  </a:cubicBezTo>
                  <a:lnTo>
                    <a:pt x="3359" y="80"/>
                  </a:lnTo>
                  <a:cubicBezTo>
                    <a:pt x="3094" y="80"/>
                    <a:pt x="2798" y="135"/>
                    <a:pt x="2805" y="0"/>
                  </a:cubicBezTo>
                  <a:lnTo>
                    <a:pt x="2408" y="1631"/>
                  </a:lnTo>
                  <a:cubicBezTo>
                    <a:pt x="2218" y="2460"/>
                    <a:pt x="2237" y="2616"/>
                    <a:pt x="2109" y="3312"/>
                  </a:cubicBezTo>
                  <a:lnTo>
                    <a:pt x="36" y="3311"/>
                  </a:lnTo>
                  <a:close/>
                </a:path>
              </a:pathLst>
            </a:custGeom>
            <a:grpFill/>
            <a:ln w="0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569879"/>
                </a:solidFill>
              </a:endParaRPr>
            </a:p>
          </p:txBody>
        </p:sp>
        <p:sp>
          <p:nvSpPr>
            <p:cNvPr id="21" name="Freeform 10"/>
            <p:cNvSpPr>
              <a:spLocks/>
            </p:cNvSpPr>
            <p:nvPr/>
          </p:nvSpPr>
          <p:spPr bwMode="auto">
            <a:xfrm>
              <a:off x="8132761" y="2053776"/>
              <a:ext cx="293688" cy="530225"/>
            </a:xfrm>
            <a:custGeom>
              <a:avLst/>
              <a:gdLst>
                <a:gd name="T0" fmla="*/ 0 w 6717"/>
                <a:gd name="T1" fmla="*/ 1076 h 12081"/>
                <a:gd name="T2" fmla="*/ 4198 w 6717"/>
                <a:gd name="T3" fmla="*/ 1059 h 12081"/>
                <a:gd name="T4" fmla="*/ 5752 w 6717"/>
                <a:gd name="T5" fmla="*/ 1616 h 12081"/>
                <a:gd name="T6" fmla="*/ 5751 w 6717"/>
                <a:gd name="T7" fmla="*/ 3698 h 12081"/>
                <a:gd name="T8" fmla="*/ 5725 w 6717"/>
                <a:gd name="T9" fmla="*/ 12081 h 12081"/>
                <a:gd name="T10" fmla="*/ 6680 w 6717"/>
                <a:gd name="T11" fmla="*/ 12073 h 12081"/>
                <a:gd name="T12" fmla="*/ 6678 w 6717"/>
                <a:gd name="T13" fmla="*/ 7473 h 12081"/>
                <a:gd name="T14" fmla="*/ 6678 w 6717"/>
                <a:gd name="T15" fmla="*/ 594 h 12081"/>
                <a:gd name="T16" fmla="*/ 6033 w 6717"/>
                <a:gd name="T17" fmla="*/ 54 h 12081"/>
                <a:gd name="T18" fmla="*/ 357 w 6717"/>
                <a:gd name="T19" fmla="*/ 13 h 12081"/>
                <a:gd name="T20" fmla="*/ 295 w 6717"/>
                <a:gd name="T21" fmla="*/ 112 h 12081"/>
                <a:gd name="T22" fmla="*/ 244 w 6717"/>
                <a:gd name="T23" fmla="*/ 240 h 12081"/>
                <a:gd name="T24" fmla="*/ 0 w 6717"/>
                <a:gd name="T25" fmla="*/ 1076 h 12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17" h="12081">
                  <a:moveTo>
                    <a:pt x="0" y="1076"/>
                  </a:moveTo>
                  <a:cubicBezTo>
                    <a:pt x="412" y="1020"/>
                    <a:pt x="3504" y="1059"/>
                    <a:pt x="4198" y="1059"/>
                  </a:cubicBezTo>
                  <a:cubicBezTo>
                    <a:pt x="5494" y="1059"/>
                    <a:pt x="5755" y="909"/>
                    <a:pt x="5752" y="1616"/>
                  </a:cubicBezTo>
                  <a:cubicBezTo>
                    <a:pt x="5748" y="2314"/>
                    <a:pt x="5751" y="3001"/>
                    <a:pt x="5751" y="3698"/>
                  </a:cubicBezTo>
                  <a:cubicBezTo>
                    <a:pt x="5751" y="4686"/>
                    <a:pt x="5800" y="11274"/>
                    <a:pt x="5725" y="12081"/>
                  </a:cubicBezTo>
                  <a:lnTo>
                    <a:pt x="6680" y="12073"/>
                  </a:lnTo>
                  <a:cubicBezTo>
                    <a:pt x="6717" y="10563"/>
                    <a:pt x="6678" y="8991"/>
                    <a:pt x="6678" y="7473"/>
                  </a:cubicBezTo>
                  <a:lnTo>
                    <a:pt x="6678" y="594"/>
                  </a:lnTo>
                  <a:cubicBezTo>
                    <a:pt x="6682" y="0"/>
                    <a:pt x="6589" y="53"/>
                    <a:pt x="6033" y="54"/>
                  </a:cubicBezTo>
                  <a:cubicBezTo>
                    <a:pt x="5128" y="56"/>
                    <a:pt x="517" y="122"/>
                    <a:pt x="357" y="13"/>
                  </a:cubicBezTo>
                  <a:lnTo>
                    <a:pt x="295" y="112"/>
                  </a:lnTo>
                  <a:cubicBezTo>
                    <a:pt x="277" y="148"/>
                    <a:pt x="260" y="199"/>
                    <a:pt x="244" y="240"/>
                  </a:cubicBezTo>
                  <a:cubicBezTo>
                    <a:pt x="116" y="587"/>
                    <a:pt x="78" y="685"/>
                    <a:pt x="0" y="1076"/>
                  </a:cubicBezTo>
                  <a:close/>
                </a:path>
              </a:pathLst>
            </a:custGeom>
            <a:grpFill/>
            <a:ln w="0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569879"/>
                </a:solidFill>
              </a:endParaRPr>
            </a:p>
          </p:txBody>
        </p:sp>
        <p:sp>
          <p:nvSpPr>
            <p:cNvPr id="22" name="Freeform 11"/>
            <p:cNvSpPr>
              <a:spLocks/>
            </p:cNvSpPr>
            <p:nvPr/>
          </p:nvSpPr>
          <p:spPr bwMode="auto">
            <a:xfrm>
              <a:off x="7994648" y="2315714"/>
              <a:ext cx="155575" cy="153988"/>
            </a:xfrm>
            <a:custGeom>
              <a:avLst/>
              <a:gdLst>
                <a:gd name="T0" fmla="*/ 0 w 3549"/>
                <a:gd name="T1" fmla="*/ 649 h 3530"/>
                <a:gd name="T2" fmla="*/ 113 w 3549"/>
                <a:gd name="T3" fmla="*/ 646 h 3530"/>
                <a:gd name="T4" fmla="*/ 116 w 3549"/>
                <a:gd name="T5" fmla="*/ 1978 h 3530"/>
                <a:gd name="T6" fmla="*/ 250 w 3549"/>
                <a:gd name="T7" fmla="*/ 3234 h 3530"/>
                <a:gd name="T8" fmla="*/ 1119 w 3549"/>
                <a:gd name="T9" fmla="*/ 3071 h 3530"/>
                <a:gd name="T10" fmla="*/ 1209 w 3549"/>
                <a:gd name="T11" fmla="*/ 1785 h 3530"/>
                <a:gd name="T12" fmla="*/ 2445 w 3549"/>
                <a:gd name="T13" fmla="*/ 1801 h 3530"/>
                <a:gd name="T14" fmla="*/ 2565 w 3549"/>
                <a:gd name="T15" fmla="*/ 3179 h 3530"/>
                <a:gd name="T16" fmla="*/ 3491 w 3549"/>
                <a:gd name="T17" fmla="*/ 3014 h 3530"/>
                <a:gd name="T18" fmla="*/ 3512 w 3549"/>
                <a:gd name="T19" fmla="*/ 1519 h 3530"/>
                <a:gd name="T20" fmla="*/ 3521 w 3549"/>
                <a:gd name="T21" fmla="*/ 778 h 3530"/>
                <a:gd name="T22" fmla="*/ 3539 w 3549"/>
                <a:gd name="T23" fmla="*/ 0 h 3530"/>
                <a:gd name="T24" fmla="*/ 1760 w 3549"/>
                <a:gd name="T25" fmla="*/ 307 h 3530"/>
                <a:gd name="T26" fmla="*/ 861 w 3549"/>
                <a:gd name="T27" fmla="*/ 482 h 3530"/>
                <a:gd name="T28" fmla="*/ 0 w 3549"/>
                <a:gd name="T29" fmla="*/ 649 h 3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49" h="3530">
                  <a:moveTo>
                    <a:pt x="0" y="649"/>
                  </a:moveTo>
                  <a:lnTo>
                    <a:pt x="113" y="646"/>
                  </a:lnTo>
                  <a:cubicBezTo>
                    <a:pt x="119" y="1091"/>
                    <a:pt x="116" y="1536"/>
                    <a:pt x="116" y="1978"/>
                  </a:cubicBezTo>
                  <a:cubicBezTo>
                    <a:pt x="116" y="2380"/>
                    <a:pt x="36" y="2972"/>
                    <a:pt x="250" y="3234"/>
                  </a:cubicBezTo>
                  <a:cubicBezTo>
                    <a:pt x="492" y="3530"/>
                    <a:pt x="990" y="3362"/>
                    <a:pt x="1119" y="3071"/>
                  </a:cubicBezTo>
                  <a:cubicBezTo>
                    <a:pt x="1257" y="2760"/>
                    <a:pt x="1083" y="2139"/>
                    <a:pt x="1209" y="1785"/>
                  </a:cubicBezTo>
                  <a:cubicBezTo>
                    <a:pt x="1407" y="1740"/>
                    <a:pt x="2250" y="1749"/>
                    <a:pt x="2445" y="1801"/>
                  </a:cubicBezTo>
                  <a:cubicBezTo>
                    <a:pt x="2538" y="2220"/>
                    <a:pt x="2331" y="2875"/>
                    <a:pt x="2565" y="3179"/>
                  </a:cubicBezTo>
                  <a:cubicBezTo>
                    <a:pt x="2826" y="3517"/>
                    <a:pt x="3378" y="3437"/>
                    <a:pt x="3491" y="3014"/>
                  </a:cubicBezTo>
                  <a:cubicBezTo>
                    <a:pt x="3549" y="2799"/>
                    <a:pt x="3513" y="1811"/>
                    <a:pt x="3512" y="1519"/>
                  </a:cubicBezTo>
                  <a:cubicBezTo>
                    <a:pt x="3512" y="1281"/>
                    <a:pt x="3532" y="1005"/>
                    <a:pt x="3521" y="778"/>
                  </a:cubicBezTo>
                  <a:cubicBezTo>
                    <a:pt x="3508" y="534"/>
                    <a:pt x="3483" y="237"/>
                    <a:pt x="3539" y="0"/>
                  </a:cubicBezTo>
                  <a:cubicBezTo>
                    <a:pt x="2979" y="138"/>
                    <a:pt x="2339" y="206"/>
                    <a:pt x="1760" y="307"/>
                  </a:cubicBezTo>
                  <a:cubicBezTo>
                    <a:pt x="1448" y="361"/>
                    <a:pt x="1159" y="434"/>
                    <a:pt x="861" y="482"/>
                  </a:cubicBezTo>
                  <a:cubicBezTo>
                    <a:pt x="679" y="511"/>
                    <a:pt x="88" y="563"/>
                    <a:pt x="0" y="649"/>
                  </a:cubicBezTo>
                  <a:close/>
                </a:path>
              </a:pathLst>
            </a:custGeom>
            <a:grpFill/>
            <a:ln w="0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569879"/>
                </a:solidFill>
              </a:endParaRPr>
            </a:p>
          </p:txBody>
        </p:sp>
        <p:sp>
          <p:nvSpPr>
            <p:cNvPr id="23" name="Freeform 12"/>
            <p:cNvSpPr>
              <a:spLocks/>
            </p:cNvSpPr>
            <p:nvPr/>
          </p:nvSpPr>
          <p:spPr bwMode="auto">
            <a:xfrm>
              <a:off x="8202611" y="2222051"/>
              <a:ext cx="146050" cy="244475"/>
            </a:xfrm>
            <a:custGeom>
              <a:avLst/>
              <a:gdLst>
                <a:gd name="T0" fmla="*/ 2124 w 3345"/>
                <a:gd name="T1" fmla="*/ 409 h 5575"/>
                <a:gd name="T2" fmla="*/ 2281 w 3345"/>
                <a:gd name="T3" fmla="*/ 1342 h 5575"/>
                <a:gd name="T4" fmla="*/ 1128 w 3345"/>
                <a:gd name="T5" fmla="*/ 1596 h 5575"/>
                <a:gd name="T6" fmla="*/ 0 w 3345"/>
                <a:gd name="T7" fmla="*/ 1915 h 5575"/>
                <a:gd name="T8" fmla="*/ 670 w 3345"/>
                <a:gd name="T9" fmla="*/ 2948 h 5575"/>
                <a:gd name="T10" fmla="*/ 840 w 3345"/>
                <a:gd name="T11" fmla="*/ 5363 h 5575"/>
                <a:gd name="T12" fmla="*/ 1483 w 3345"/>
                <a:gd name="T13" fmla="*/ 5425 h 5575"/>
                <a:gd name="T14" fmla="*/ 1723 w 3345"/>
                <a:gd name="T15" fmla="*/ 3927 h 5575"/>
                <a:gd name="T16" fmla="*/ 1720 w 3345"/>
                <a:gd name="T17" fmla="*/ 3078 h 5575"/>
                <a:gd name="T18" fmla="*/ 2018 w 3345"/>
                <a:gd name="T19" fmla="*/ 2503 h 5575"/>
                <a:gd name="T20" fmla="*/ 3076 w 3345"/>
                <a:gd name="T21" fmla="*/ 987 h 5575"/>
                <a:gd name="T22" fmla="*/ 3208 w 3345"/>
                <a:gd name="T23" fmla="*/ 352 h 5575"/>
                <a:gd name="T24" fmla="*/ 2667 w 3345"/>
                <a:gd name="T25" fmla="*/ 31 h 5575"/>
                <a:gd name="T26" fmla="*/ 2378 w 3345"/>
                <a:gd name="T27" fmla="*/ 182 h 5575"/>
                <a:gd name="T28" fmla="*/ 2124 w 3345"/>
                <a:gd name="T29" fmla="*/ 409 h 5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45" h="5575">
                  <a:moveTo>
                    <a:pt x="2124" y="409"/>
                  </a:moveTo>
                  <a:lnTo>
                    <a:pt x="2281" y="1342"/>
                  </a:lnTo>
                  <a:cubicBezTo>
                    <a:pt x="1993" y="1355"/>
                    <a:pt x="1356" y="1508"/>
                    <a:pt x="1128" y="1596"/>
                  </a:cubicBezTo>
                  <a:cubicBezTo>
                    <a:pt x="808" y="1720"/>
                    <a:pt x="225" y="1806"/>
                    <a:pt x="0" y="1915"/>
                  </a:cubicBezTo>
                  <a:cubicBezTo>
                    <a:pt x="61" y="2192"/>
                    <a:pt x="618" y="2674"/>
                    <a:pt x="670" y="2948"/>
                  </a:cubicBezTo>
                  <a:cubicBezTo>
                    <a:pt x="813" y="3705"/>
                    <a:pt x="479" y="5040"/>
                    <a:pt x="840" y="5363"/>
                  </a:cubicBezTo>
                  <a:cubicBezTo>
                    <a:pt x="999" y="5506"/>
                    <a:pt x="1258" y="5575"/>
                    <a:pt x="1483" y="5425"/>
                  </a:cubicBezTo>
                  <a:cubicBezTo>
                    <a:pt x="1829" y="5195"/>
                    <a:pt x="1723" y="4551"/>
                    <a:pt x="1723" y="3927"/>
                  </a:cubicBezTo>
                  <a:cubicBezTo>
                    <a:pt x="1723" y="3647"/>
                    <a:pt x="1714" y="3356"/>
                    <a:pt x="1720" y="3078"/>
                  </a:cubicBezTo>
                  <a:cubicBezTo>
                    <a:pt x="1726" y="2837"/>
                    <a:pt x="1903" y="2662"/>
                    <a:pt x="2018" y="2503"/>
                  </a:cubicBezTo>
                  <a:lnTo>
                    <a:pt x="3076" y="987"/>
                  </a:lnTo>
                  <a:cubicBezTo>
                    <a:pt x="3197" y="819"/>
                    <a:pt x="3345" y="636"/>
                    <a:pt x="3208" y="352"/>
                  </a:cubicBezTo>
                  <a:cubicBezTo>
                    <a:pt x="3119" y="167"/>
                    <a:pt x="2921" y="0"/>
                    <a:pt x="2667" y="31"/>
                  </a:cubicBezTo>
                  <a:cubicBezTo>
                    <a:pt x="2539" y="46"/>
                    <a:pt x="2462" y="99"/>
                    <a:pt x="2378" y="182"/>
                  </a:cubicBezTo>
                  <a:cubicBezTo>
                    <a:pt x="2228" y="329"/>
                    <a:pt x="2269" y="353"/>
                    <a:pt x="2124" y="409"/>
                  </a:cubicBezTo>
                  <a:close/>
                </a:path>
              </a:pathLst>
            </a:custGeom>
            <a:grpFill/>
            <a:ln w="0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569879"/>
                </a:solidFill>
              </a:endParaRPr>
            </a:p>
          </p:txBody>
        </p:sp>
        <p:sp>
          <p:nvSpPr>
            <p:cNvPr id="24" name="Freeform 13"/>
            <p:cNvSpPr>
              <a:spLocks/>
            </p:cNvSpPr>
            <p:nvPr/>
          </p:nvSpPr>
          <p:spPr bwMode="auto">
            <a:xfrm>
              <a:off x="7708898" y="2190301"/>
              <a:ext cx="50800" cy="268288"/>
            </a:xfrm>
            <a:custGeom>
              <a:avLst/>
              <a:gdLst>
                <a:gd name="T0" fmla="*/ 76 w 1153"/>
                <a:gd name="T1" fmla="*/ 2629 h 6120"/>
                <a:gd name="T2" fmla="*/ 103 w 1153"/>
                <a:gd name="T3" fmla="*/ 2702 h 6120"/>
                <a:gd name="T4" fmla="*/ 115 w 1153"/>
                <a:gd name="T5" fmla="*/ 6120 h 6120"/>
                <a:gd name="T6" fmla="*/ 889 w 1153"/>
                <a:gd name="T7" fmla="*/ 3598 h 6120"/>
                <a:gd name="T8" fmla="*/ 1153 w 1153"/>
                <a:gd name="T9" fmla="*/ 2742 h 6120"/>
                <a:gd name="T10" fmla="*/ 1121 w 1153"/>
                <a:gd name="T11" fmla="*/ 2128 h 6120"/>
                <a:gd name="T12" fmla="*/ 1123 w 1153"/>
                <a:gd name="T13" fmla="*/ 0 h 6120"/>
                <a:gd name="T14" fmla="*/ 118 w 1153"/>
                <a:gd name="T15" fmla="*/ 1 h 6120"/>
                <a:gd name="T16" fmla="*/ 0 w 1153"/>
                <a:gd name="T17" fmla="*/ 139 h 6120"/>
                <a:gd name="T18" fmla="*/ 0 w 1153"/>
                <a:gd name="T19" fmla="*/ 1028 h 6120"/>
                <a:gd name="T20" fmla="*/ 557 w 1153"/>
                <a:gd name="T21" fmla="*/ 1030 h 6120"/>
                <a:gd name="T22" fmla="*/ 76 w 1153"/>
                <a:gd name="T23" fmla="*/ 2629 h 6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53" h="6120">
                  <a:moveTo>
                    <a:pt x="76" y="2629"/>
                  </a:moveTo>
                  <a:cubicBezTo>
                    <a:pt x="118" y="2688"/>
                    <a:pt x="84" y="2601"/>
                    <a:pt x="103" y="2702"/>
                  </a:cubicBezTo>
                  <a:cubicBezTo>
                    <a:pt x="146" y="2929"/>
                    <a:pt x="83" y="5674"/>
                    <a:pt x="115" y="6120"/>
                  </a:cubicBezTo>
                  <a:cubicBezTo>
                    <a:pt x="219" y="5995"/>
                    <a:pt x="818" y="3837"/>
                    <a:pt x="889" y="3598"/>
                  </a:cubicBezTo>
                  <a:cubicBezTo>
                    <a:pt x="969" y="3332"/>
                    <a:pt x="1105" y="2968"/>
                    <a:pt x="1153" y="2742"/>
                  </a:cubicBezTo>
                  <a:cubicBezTo>
                    <a:pt x="1099" y="2666"/>
                    <a:pt x="1121" y="2224"/>
                    <a:pt x="1121" y="2128"/>
                  </a:cubicBezTo>
                  <a:lnTo>
                    <a:pt x="1123" y="0"/>
                  </a:lnTo>
                  <a:lnTo>
                    <a:pt x="118" y="1"/>
                  </a:lnTo>
                  <a:cubicBezTo>
                    <a:pt x="118" y="50"/>
                    <a:pt x="75" y="95"/>
                    <a:pt x="0" y="139"/>
                  </a:cubicBezTo>
                  <a:lnTo>
                    <a:pt x="0" y="1028"/>
                  </a:lnTo>
                  <a:cubicBezTo>
                    <a:pt x="182" y="1029"/>
                    <a:pt x="366" y="1030"/>
                    <a:pt x="557" y="1030"/>
                  </a:cubicBezTo>
                  <a:cubicBezTo>
                    <a:pt x="429" y="1564"/>
                    <a:pt x="210" y="2152"/>
                    <a:pt x="76" y="2629"/>
                  </a:cubicBezTo>
                  <a:close/>
                </a:path>
              </a:pathLst>
            </a:custGeom>
            <a:grpFill/>
            <a:ln w="0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569879"/>
                </a:solidFill>
              </a:endParaRPr>
            </a:p>
          </p:txBody>
        </p:sp>
        <p:sp>
          <p:nvSpPr>
            <p:cNvPr id="35" name="Freeform 14"/>
            <p:cNvSpPr>
              <a:spLocks/>
            </p:cNvSpPr>
            <p:nvPr/>
          </p:nvSpPr>
          <p:spPr bwMode="auto">
            <a:xfrm>
              <a:off x="7866061" y="2358576"/>
              <a:ext cx="55563" cy="109538"/>
            </a:xfrm>
            <a:custGeom>
              <a:avLst/>
              <a:gdLst>
                <a:gd name="T0" fmla="*/ 44 w 1238"/>
                <a:gd name="T1" fmla="*/ 1385 h 2533"/>
                <a:gd name="T2" fmla="*/ 83 w 1238"/>
                <a:gd name="T3" fmla="*/ 1496 h 2533"/>
                <a:gd name="T4" fmla="*/ 287 w 1238"/>
                <a:gd name="T5" fmla="*/ 2289 h 2533"/>
                <a:gd name="T6" fmla="*/ 1067 w 1238"/>
                <a:gd name="T7" fmla="*/ 2148 h 2533"/>
                <a:gd name="T8" fmla="*/ 1148 w 1238"/>
                <a:gd name="T9" fmla="*/ 220 h 2533"/>
                <a:gd name="T10" fmla="*/ 1149 w 1238"/>
                <a:gd name="T11" fmla="*/ 36 h 2533"/>
                <a:gd name="T12" fmla="*/ 410 w 1238"/>
                <a:gd name="T13" fmla="*/ 541 h 2533"/>
                <a:gd name="T14" fmla="*/ 44 w 1238"/>
                <a:gd name="T15" fmla="*/ 1385 h 2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8" h="2533">
                  <a:moveTo>
                    <a:pt x="44" y="1385"/>
                  </a:moveTo>
                  <a:lnTo>
                    <a:pt x="83" y="1496"/>
                  </a:lnTo>
                  <a:cubicBezTo>
                    <a:pt x="122" y="1737"/>
                    <a:pt x="0" y="2055"/>
                    <a:pt x="287" y="2289"/>
                  </a:cubicBezTo>
                  <a:cubicBezTo>
                    <a:pt x="586" y="2533"/>
                    <a:pt x="932" y="2367"/>
                    <a:pt x="1067" y="2148"/>
                  </a:cubicBezTo>
                  <a:cubicBezTo>
                    <a:pt x="1238" y="1871"/>
                    <a:pt x="1095" y="620"/>
                    <a:pt x="1148" y="220"/>
                  </a:cubicBezTo>
                  <a:cubicBezTo>
                    <a:pt x="1177" y="0"/>
                    <a:pt x="1224" y="173"/>
                    <a:pt x="1149" y="36"/>
                  </a:cubicBezTo>
                  <a:cubicBezTo>
                    <a:pt x="792" y="191"/>
                    <a:pt x="605" y="255"/>
                    <a:pt x="410" y="541"/>
                  </a:cubicBezTo>
                  <a:cubicBezTo>
                    <a:pt x="289" y="719"/>
                    <a:pt x="91" y="1150"/>
                    <a:pt x="44" y="1385"/>
                  </a:cubicBezTo>
                  <a:close/>
                </a:path>
              </a:pathLst>
            </a:custGeom>
            <a:grpFill/>
            <a:ln w="0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rgbClr val="569879"/>
                </a:solidFill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363158" y="4800772"/>
            <a:ext cx="460890" cy="661443"/>
            <a:chOff x="1679544" y="-898517"/>
            <a:chExt cx="512703" cy="735802"/>
          </a:xfrm>
        </p:grpSpPr>
        <p:sp>
          <p:nvSpPr>
            <p:cNvPr id="37" name="Freeform 6"/>
            <p:cNvSpPr>
              <a:spLocks/>
            </p:cNvSpPr>
            <p:nvPr/>
          </p:nvSpPr>
          <p:spPr bwMode="auto">
            <a:xfrm>
              <a:off x="1679544" y="-559335"/>
              <a:ext cx="512703" cy="396620"/>
            </a:xfrm>
            <a:custGeom>
              <a:avLst/>
              <a:gdLst>
                <a:gd name="T0" fmla="*/ 3206 w 4985"/>
                <a:gd name="T1" fmla="*/ 9 h 3864"/>
                <a:gd name="T2" fmla="*/ 3352 w 4985"/>
                <a:gd name="T3" fmla="*/ 414 h 3864"/>
                <a:gd name="T4" fmla="*/ 3274 w 4985"/>
                <a:gd name="T5" fmla="*/ 872 h 3864"/>
                <a:gd name="T6" fmla="*/ 3314 w 4985"/>
                <a:gd name="T7" fmla="*/ 1120 h 3864"/>
                <a:gd name="T8" fmla="*/ 3248 w 4985"/>
                <a:gd name="T9" fmla="*/ 1854 h 3864"/>
                <a:gd name="T10" fmla="*/ 3100 w 4985"/>
                <a:gd name="T11" fmla="*/ 2817 h 3864"/>
                <a:gd name="T12" fmla="*/ 2875 w 4985"/>
                <a:gd name="T13" fmla="*/ 3260 h 3864"/>
                <a:gd name="T14" fmla="*/ 2863 w 4985"/>
                <a:gd name="T15" fmla="*/ 3274 h 3864"/>
                <a:gd name="T16" fmla="*/ 2783 w 4985"/>
                <a:gd name="T17" fmla="*/ 3332 h 3864"/>
                <a:gd name="T18" fmla="*/ 2574 w 4985"/>
                <a:gd name="T19" fmla="*/ 3386 h 3864"/>
                <a:gd name="T20" fmla="*/ 2041 w 4985"/>
                <a:gd name="T21" fmla="*/ 2811 h 3864"/>
                <a:gd name="T22" fmla="*/ 1845 w 4985"/>
                <a:gd name="T23" fmla="*/ 1357 h 3864"/>
                <a:gd name="T24" fmla="*/ 1869 w 4985"/>
                <a:gd name="T25" fmla="*/ 866 h 3864"/>
                <a:gd name="T26" fmla="*/ 1801 w 4985"/>
                <a:gd name="T27" fmla="*/ 659 h 3864"/>
                <a:gd name="T28" fmla="*/ 1936 w 4985"/>
                <a:gd name="T29" fmla="*/ 6 h 3864"/>
                <a:gd name="T30" fmla="*/ 1037 w 4985"/>
                <a:gd name="T31" fmla="*/ 6 h 3864"/>
                <a:gd name="T32" fmla="*/ 406 w 4985"/>
                <a:gd name="T33" fmla="*/ 150 h 3864"/>
                <a:gd name="T34" fmla="*/ 210 w 4985"/>
                <a:gd name="T35" fmla="*/ 331 h 3864"/>
                <a:gd name="T36" fmla="*/ 62 w 4985"/>
                <a:gd name="T37" fmla="*/ 1309 h 3864"/>
                <a:gd name="T38" fmla="*/ 62 w 4985"/>
                <a:gd name="T39" fmla="*/ 2821 h 3864"/>
                <a:gd name="T40" fmla="*/ 177 w 4985"/>
                <a:gd name="T41" fmla="*/ 3454 h 3864"/>
                <a:gd name="T42" fmla="*/ 353 w 4985"/>
                <a:gd name="T43" fmla="*/ 3656 h 3864"/>
                <a:gd name="T44" fmla="*/ 1327 w 4985"/>
                <a:gd name="T45" fmla="*/ 3817 h 3864"/>
                <a:gd name="T46" fmla="*/ 4149 w 4985"/>
                <a:gd name="T47" fmla="*/ 3817 h 3864"/>
                <a:gd name="T48" fmla="*/ 4756 w 4985"/>
                <a:gd name="T49" fmla="*/ 3591 h 3864"/>
                <a:gd name="T50" fmla="*/ 4985 w 4985"/>
                <a:gd name="T51" fmla="*/ 3035 h 3864"/>
                <a:gd name="T52" fmla="*/ 4985 w 4985"/>
                <a:gd name="T53" fmla="*/ 843 h 3864"/>
                <a:gd name="T54" fmla="*/ 4743 w 4985"/>
                <a:gd name="T55" fmla="*/ 223 h 3864"/>
                <a:gd name="T56" fmla="*/ 4174 w 4985"/>
                <a:gd name="T57" fmla="*/ 6 h 3864"/>
                <a:gd name="T58" fmla="*/ 3206 w 4985"/>
                <a:gd name="T59" fmla="*/ 9 h 3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985" h="3864">
                  <a:moveTo>
                    <a:pt x="3206" y="9"/>
                  </a:moveTo>
                  <a:cubicBezTo>
                    <a:pt x="3277" y="153"/>
                    <a:pt x="3342" y="201"/>
                    <a:pt x="3352" y="414"/>
                  </a:cubicBezTo>
                  <a:cubicBezTo>
                    <a:pt x="3367" y="736"/>
                    <a:pt x="3262" y="806"/>
                    <a:pt x="3274" y="872"/>
                  </a:cubicBezTo>
                  <a:cubicBezTo>
                    <a:pt x="3293" y="971"/>
                    <a:pt x="3315" y="995"/>
                    <a:pt x="3314" y="1120"/>
                  </a:cubicBezTo>
                  <a:cubicBezTo>
                    <a:pt x="3312" y="1287"/>
                    <a:pt x="3267" y="1702"/>
                    <a:pt x="3248" y="1854"/>
                  </a:cubicBezTo>
                  <a:cubicBezTo>
                    <a:pt x="3210" y="2164"/>
                    <a:pt x="3167" y="2518"/>
                    <a:pt x="3100" y="2817"/>
                  </a:cubicBezTo>
                  <a:cubicBezTo>
                    <a:pt x="3060" y="2996"/>
                    <a:pt x="2990" y="3140"/>
                    <a:pt x="2875" y="3260"/>
                  </a:cubicBezTo>
                  <a:cubicBezTo>
                    <a:pt x="2872" y="3263"/>
                    <a:pt x="2865" y="3271"/>
                    <a:pt x="2863" y="3274"/>
                  </a:cubicBezTo>
                  <a:cubicBezTo>
                    <a:pt x="2834" y="3304"/>
                    <a:pt x="2820" y="3311"/>
                    <a:pt x="2783" y="3332"/>
                  </a:cubicBezTo>
                  <a:cubicBezTo>
                    <a:pt x="2721" y="3365"/>
                    <a:pt x="2651" y="3385"/>
                    <a:pt x="2574" y="3386"/>
                  </a:cubicBezTo>
                  <a:cubicBezTo>
                    <a:pt x="2236" y="3386"/>
                    <a:pt x="2120" y="3096"/>
                    <a:pt x="2041" y="2811"/>
                  </a:cubicBezTo>
                  <a:cubicBezTo>
                    <a:pt x="1958" y="2508"/>
                    <a:pt x="1880" y="1731"/>
                    <a:pt x="1845" y="1357"/>
                  </a:cubicBezTo>
                  <a:cubicBezTo>
                    <a:pt x="1807" y="942"/>
                    <a:pt x="1858" y="1037"/>
                    <a:pt x="1869" y="866"/>
                  </a:cubicBezTo>
                  <a:cubicBezTo>
                    <a:pt x="1871" y="824"/>
                    <a:pt x="1816" y="717"/>
                    <a:pt x="1801" y="659"/>
                  </a:cubicBezTo>
                  <a:cubicBezTo>
                    <a:pt x="1711" y="323"/>
                    <a:pt x="1892" y="123"/>
                    <a:pt x="1936" y="6"/>
                  </a:cubicBezTo>
                  <a:lnTo>
                    <a:pt x="1037" y="6"/>
                  </a:lnTo>
                  <a:cubicBezTo>
                    <a:pt x="738" y="6"/>
                    <a:pt x="624" y="0"/>
                    <a:pt x="406" y="150"/>
                  </a:cubicBezTo>
                  <a:cubicBezTo>
                    <a:pt x="324" y="206"/>
                    <a:pt x="272" y="250"/>
                    <a:pt x="210" y="331"/>
                  </a:cubicBezTo>
                  <a:cubicBezTo>
                    <a:pt x="0" y="609"/>
                    <a:pt x="62" y="918"/>
                    <a:pt x="62" y="1309"/>
                  </a:cubicBezTo>
                  <a:lnTo>
                    <a:pt x="62" y="2821"/>
                  </a:lnTo>
                  <a:cubicBezTo>
                    <a:pt x="62" y="3054"/>
                    <a:pt x="55" y="3283"/>
                    <a:pt x="177" y="3454"/>
                  </a:cubicBezTo>
                  <a:lnTo>
                    <a:pt x="353" y="3656"/>
                  </a:lnTo>
                  <a:cubicBezTo>
                    <a:pt x="620" y="3864"/>
                    <a:pt x="996" y="3817"/>
                    <a:pt x="1327" y="3817"/>
                  </a:cubicBezTo>
                  <a:lnTo>
                    <a:pt x="4149" y="3817"/>
                  </a:lnTo>
                  <a:cubicBezTo>
                    <a:pt x="4370" y="3818"/>
                    <a:pt x="4639" y="3746"/>
                    <a:pt x="4756" y="3591"/>
                  </a:cubicBezTo>
                  <a:cubicBezTo>
                    <a:pt x="4875" y="3433"/>
                    <a:pt x="4985" y="3376"/>
                    <a:pt x="4985" y="3035"/>
                  </a:cubicBezTo>
                  <a:lnTo>
                    <a:pt x="4985" y="843"/>
                  </a:lnTo>
                  <a:cubicBezTo>
                    <a:pt x="4985" y="515"/>
                    <a:pt x="4915" y="419"/>
                    <a:pt x="4743" y="223"/>
                  </a:cubicBezTo>
                  <a:cubicBezTo>
                    <a:pt x="4624" y="87"/>
                    <a:pt x="4385" y="6"/>
                    <a:pt x="4174" y="6"/>
                  </a:cubicBezTo>
                  <a:lnTo>
                    <a:pt x="3206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" name="Freeform 7"/>
            <p:cNvSpPr>
              <a:spLocks/>
            </p:cNvSpPr>
            <p:nvPr/>
          </p:nvSpPr>
          <p:spPr bwMode="auto">
            <a:xfrm>
              <a:off x="1791395" y="-763691"/>
              <a:ext cx="305929" cy="220076"/>
            </a:xfrm>
            <a:custGeom>
              <a:avLst/>
              <a:gdLst>
                <a:gd name="T0" fmla="*/ 127 w 2974"/>
                <a:gd name="T1" fmla="*/ 3 h 2144"/>
                <a:gd name="T2" fmla="*/ 109 w 2974"/>
                <a:gd name="T3" fmla="*/ 949 h 2144"/>
                <a:gd name="T4" fmla="*/ 330 w 2974"/>
                <a:gd name="T5" fmla="*/ 1371 h 2144"/>
                <a:gd name="T6" fmla="*/ 544 w 2974"/>
                <a:gd name="T7" fmla="*/ 1598 h 2144"/>
                <a:gd name="T8" fmla="*/ 802 w 2974"/>
                <a:gd name="T9" fmla="*/ 1770 h 2144"/>
                <a:gd name="T10" fmla="*/ 2649 w 2974"/>
                <a:gd name="T11" fmla="*/ 1361 h 2144"/>
                <a:gd name="T12" fmla="*/ 2914 w 2974"/>
                <a:gd name="T13" fmla="*/ 756 h 2144"/>
                <a:gd name="T14" fmla="*/ 2848 w 2974"/>
                <a:gd name="T15" fmla="*/ 0 h 2144"/>
                <a:gd name="T16" fmla="*/ 127 w 2974"/>
                <a:gd name="T17" fmla="*/ 3 h 2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4" h="2144">
                  <a:moveTo>
                    <a:pt x="127" y="3"/>
                  </a:moveTo>
                  <a:cubicBezTo>
                    <a:pt x="0" y="256"/>
                    <a:pt x="13" y="670"/>
                    <a:pt x="109" y="949"/>
                  </a:cubicBezTo>
                  <a:cubicBezTo>
                    <a:pt x="177" y="1146"/>
                    <a:pt x="204" y="1208"/>
                    <a:pt x="330" y="1371"/>
                  </a:cubicBezTo>
                  <a:cubicBezTo>
                    <a:pt x="412" y="1476"/>
                    <a:pt x="438" y="1507"/>
                    <a:pt x="544" y="1598"/>
                  </a:cubicBezTo>
                  <a:cubicBezTo>
                    <a:pt x="732" y="1760"/>
                    <a:pt x="625" y="1667"/>
                    <a:pt x="802" y="1770"/>
                  </a:cubicBezTo>
                  <a:cubicBezTo>
                    <a:pt x="1448" y="2144"/>
                    <a:pt x="2249" y="1897"/>
                    <a:pt x="2649" y="1361"/>
                  </a:cubicBezTo>
                  <a:cubicBezTo>
                    <a:pt x="2760" y="1212"/>
                    <a:pt x="2867" y="984"/>
                    <a:pt x="2914" y="756"/>
                  </a:cubicBezTo>
                  <a:cubicBezTo>
                    <a:pt x="2974" y="470"/>
                    <a:pt x="2925" y="252"/>
                    <a:pt x="2848" y="0"/>
                  </a:cubicBezTo>
                  <a:lnTo>
                    <a:pt x="127" y="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" name="Freeform 9"/>
            <p:cNvSpPr>
              <a:spLocks/>
            </p:cNvSpPr>
            <p:nvPr/>
          </p:nvSpPr>
          <p:spPr bwMode="auto">
            <a:xfrm>
              <a:off x="1899015" y="-549661"/>
              <a:ext cx="90690" cy="296860"/>
            </a:xfrm>
            <a:custGeom>
              <a:avLst/>
              <a:gdLst>
                <a:gd name="T0" fmla="*/ 620 w 879"/>
                <a:gd name="T1" fmla="*/ 727 h 2893"/>
                <a:gd name="T2" fmla="*/ 775 w 879"/>
                <a:gd name="T3" fmla="*/ 559 h 2893"/>
                <a:gd name="T4" fmla="*/ 425 w 879"/>
                <a:gd name="T5" fmla="*/ 7 h 2893"/>
                <a:gd name="T6" fmla="*/ 188 w 879"/>
                <a:gd name="T7" fmla="*/ 98 h 2893"/>
                <a:gd name="T8" fmla="*/ 58 w 879"/>
                <a:gd name="T9" fmla="*/ 295 h 2893"/>
                <a:gd name="T10" fmla="*/ 251 w 879"/>
                <a:gd name="T11" fmla="*/ 727 h 2893"/>
                <a:gd name="T12" fmla="*/ 160 w 879"/>
                <a:gd name="T13" fmla="*/ 814 h 2893"/>
                <a:gd name="T14" fmla="*/ 107 w 879"/>
                <a:gd name="T15" fmla="*/ 925 h 2893"/>
                <a:gd name="T16" fmla="*/ 220 w 879"/>
                <a:gd name="T17" fmla="*/ 2147 h 2893"/>
                <a:gd name="T18" fmla="*/ 438 w 879"/>
                <a:gd name="T19" fmla="*/ 2892 h 2893"/>
                <a:gd name="T20" fmla="*/ 511 w 879"/>
                <a:gd name="T21" fmla="*/ 2790 h 2893"/>
                <a:gd name="T22" fmla="*/ 551 w 879"/>
                <a:gd name="T23" fmla="*/ 2666 h 2893"/>
                <a:gd name="T24" fmla="*/ 752 w 879"/>
                <a:gd name="T25" fmla="*/ 1218 h 2893"/>
                <a:gd name="T26" fmla="*/ 620 w 879"/>
                <a:gd name="T27" fmla="*/ 727 h 2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79" h="2893">
                  <a:moveTo>
                    <a:pt x="620" y="727"/>
                  </a:moveTo>
                  <a:cubicBezTo>
                    <a:pt x="703" y="656"/>
                    <a:pt x="696" y="696"/>
                    <a:pt x="775" y="559"/>
                  </a:cubicBezTo>
                  <a:cubicBezTo>
                    <a:pt x="879" y="380"/>
                    <a:pt x="776" y="0"/>
                    <a:pt x="425" y="7"/>
                  </a:cubicBezTo>
                  <a:cubicBezTo>
                    <a:pt x="317" y="10"/>
                    <a:pt x="255" y="52"/>
                    <a:pt x="188" y="98"/>
                  </a:cubicBezTo>
                  <a:cubicBezTo>
                    <a:pt x="125" y="142"/>
                    <a:pt x="81" y="206"/>
                    <a:pt x="58" y="295"/>
                  </a:cubicBezTo>
                  <a:cubicBezTo>
                    <a:pt x="0" y="522"/>
                    <a:pt x="137" y="635"/>
                    <a:pt x="251" y="727"/>
                  </a:cubicBezTo>
                  <a:lnTo>
                    <a:pt x="160" y="814"/>
                  </a:lnTo>
                  <a:cubicBezTo>
                    <a:pt x="133" y="847"/>
                    <a:pt x="119" y="881"/>
                    <a:pt x="107" y="925"/>
                  </a:cubicBezTo>
                  <a:cubicBezTo>
                    <a:pt x="67" y="1074"/>
                    <a:pt x="181" y="1943"/>
                    <a:pt x="220" y="2147"/>
                  </a:cubicBezTo>
                  <a:cubicBezTo>
                    <a:pt x="243" y="2265"/>
                    <a:pt x="303" y="2893"/>
                    <a:pt x="438" y="2892"/>
                  </a:cubicBezTo>
                  <a:cubicBezTo>
                    <a:pt x="492" y="2873"/>
                    <a:pt x="496" y="2847"/>
                    <a:pt x="511" y="2790"/>
                  </a:cubicBezTo>
                  <a:cubicBezTo>
                    <a:pt x="523" y="2743"/>
                    <a:pt x="537" y="2710"/>
                    <a:pt x="551" y="2666"/>
                  </a:cubicBezTo>
                  <a:cubicBezTo>
                    <a:pt x="669" y="2300"/>
                    <a:pt x="717" y="1607"/>
                    <a:pt x="752" y="1218"/>
                  </a:cubicBezTo>
                  <a:cubicBezTo>
                    <a:pt x="794" y="755"/>
                    <a:pt x="685" y="835"/>
                    <a:pt x="620" y="7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" name="Oval 10"/>
            <p:cNvSpPr>
              <a:spLocks noChangeArrowheads="1"/>
            </p:cNvSpPr>
            <p:nvPr/>
          </p:nvSpPr>
          <p:spPr bwMode="auto">
            <a:xfrm>
              <a:off x="1804697" y="-790293"/>
              <a:ext cx="278117" cy="57437"/>
            </a:xfrm>
            <a:prstGeom prst="ellipse">
              <a:avLst/>
            </a:prstGeom>
            <a:solidFill>
              <a:schemeClr val="bg1"/>
            </a:solidFill>
            <a:ln w="4763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" name="Freeform 8"/>
            <p:cNvSpPr>
              <a:spLocks/>
            </p:cNvSpPr>
            <p:nvPr/>
          </p:nvSpPr>
          <p:spPr bwMode="auto">
            <a:xfrm>
              <a:off x="1761770" y="-898517"/>
              <a:ext cx="360343" cy="125153"/>
            </a:xfrm>
            <a:custGeom>
              <a:avLst/>
              <a:gdLst>
                <a:gd name="T0" fmla="*/ 11 w 3501"/>
                <a:gd name="T1" fmla="*/ 597 h 1218"/>
                <a:gd name="T2" fmla="*/ 186 w 3501"/>
                <a:gd name="T3" fmla="*/ 1010 h 1218"/>
                <a:gd name="T4" fmla="*/ 314 w 3501"/>
                <a:gd name="T5" fmla="*/ 1172 h 1218"/>
                <a:gd name="T6" fmla="*/ 561 w 3501"/>
                <a:gd name="T7" fmla="*/ 1214 h 1218"/>
                <a:gd name="T8" fmla="*/ 2879 w 3501"/>
                <a:gd name="T9" fmla="*/ 1214 h 1218"/>
                <a:gd name="T10" fmla="*/ 3273 w 3501"/>
                <a:gd name="T11" fmla="*/ 1028 h 1218"/>
                <a:gd name="T12" fmla="*/ 3362 w 3501"/>
                <a:gd name="T13" fmla="*/ 828 h 1218"/>
                <a:gd name="T14" fmla="*/ 3450 w 3501"/>
                <a:gd name="T15" fmla="*/ 627 h 1218"/>
                <a:gd name="T16" fmla="*/ 2947 w 3501"/>
                <a:gd name="T17" fmla="*/ 264 h 1218"/>
                <a:gd name="T18" fmla="*/ 1745 w 3501"/>
                <a:gd name="T19" fmla="*/ 15 h 1218"/>
                <a:gd name="T20" fmla="*/ 1179 w 3501"/>
                <a:gd name="T21" fmla="*/ 30 h 1218"/>
                <a:gd name="T22" fmla="*/ 739 w 3501"/>
                <a:gd name="T23" fmla="*/ 171 h 1218"/>
                <a:gd name="T24" fmla="*/ 536 w 3501"/>
                <a:gd name="T25" fmla="*/ 257 h 1218"/>
                <a:gd name="T26" fmla="*/ 11 w 3501"/>
                <a:gd name="T27" fmla="*/ 597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01" h="1218">
                  <a:moveTo>
                    <a:pt x="11" y="597"/>
                  </a:moveTo>
                  <a:cubicBezTo>
                    <a:pt x="14" y="652"/>
                    <a:pt x="154" y="946"/>
                    <a:pt x="186" y="1010"/>
                  </a:cubicBezTo>
                  <a:cubicBezTo>
                    <a:pt x="228" y="1097"/>
                    <a:pt x="241" y="1130"/>
                    <a:pt x="314" y="1172"/>
                  </a:cubicBezTo>
                  <a:cubicBezTo>
                    <a:pt x="392" y="1217"/>
                    <a:pt x="464" y="1214"/>
                    <a:pt x="561" y="1214"/>
                  </a:cubicBezTo>
                  <a:lnTo>
                    <a:pt x="2879" y="1214"/>
                  </a:lnTo>
                  <a:cubicBezTo>
                    <a:pt x="3073" y="1214"/>
                    <a:pt x="3184" y="1218"/>
                    <a:pt x="3273" y="1028"/>
                  </a:cubicBezTo>
                  <a:cubicBezTo>
                    <a:pt x="3301" y="968"/>
                    <a:pt x="3332" y="899"/>
                    <a:pt x="3362" y="828"/>
                  </a:cubicBezTo>
                  <a:cubicBezTo>
                    <a:pt x="3389" y="767"/>
                    <a:pt x="3435" y="692"/>
                    <a:pt x="3450" y="627"/>
                  </a:cubicBezTo>
                  <a:cubicBezTo>
                    <a:pt x="3501" y="406"/>
                    <a:pt x="3135" y="341"/>
                    <a:pt x="2947" y="264"/>
                  </a:cubicBezTo>
                  <a:cubicBezTo>
                    <a:pt x="2379" y="34"/>
                    <a:pt x="2420" y="15"/>
                    <a:pt x="1745" y="15"/>
                  </a:cubicBezTo>
                  <a:cubicBezTo>
                    <a:pt x="1575" y="15"/>
                    <a:pt x="1339" y="0"/>
                    <a:pt x="1179" y="30"/>
                  </a:cubicBezTo>
                  <a:cubicBezTo>
                    <a:pt x="996" y="64"/>
                    <a:pt x="894" y="114"/>
                    <a:pt x="739" y="171"/>
                  </a:cubicBezTo>
                  <a:cubicBezTo>
                    <a:pt x="674" y="195"/>
                    <a:pt x="606" y="230"/>
                    <a:pt x="536" y="257"/>
                  </a:cubicBezTo>
                  <a:cubicBezTo>
                    <a:pt x="328" y="337"/>
                    <a:pt x="0" y="404"/>
                    <a:pt x="11" y="59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280033" y="3860728"/>
            <a:ext cx="630529" cy="495675"/>
            <a:chOff x="2690768" y="-1444684"/>
            <a:chExt cx="712871" cy="560406"/>
          </a:xfrm>
        </p:grpSpPr>
        <p:sp>
          <p:nvSpPr>
            <p:cNvPr id="44" name="Freeform 17"/>
            <p:cNvSpPr>
              <a:spLocks/>
            </p:cNvSpPr>
            <p:nvPr/>
          </p:nvSpPr>
          <p:spPr bwMode="auto">
            <a:xfrm>
              <a:off x="2690768" y="-1444684"/>
              <a:ext cx="581258" cy="552359"/>
            </a:xfrm>
            <a:custGeom>
              <a:avLst/>
              <a:gdLst>
                <a:gd name="T0" fmla="*/ 0 w 18008"/>
                <a:gd name="T1" fmla="*/ 1393 h 16170"/>
                <a:gd name="T2" fmla="*/ 0 w 18008"/>
                <a:gd name="T3" fmla="*/ 9043 h 16170"/>
                <a:gd name="T4" fmla="*/ 1197 w 18008"/>
                <a:gd name="T5" fmla="*/ 9437 h 16170"/>
                <a:gd name="T6" fmla="*/ 5206 w 18008"/>
                <a:gd name="T7" fmla="*/ 8501 h 16170"/>
                <a:gd name="T8" fmla="*/ 5845 w 18008"/>
                <a:gd name="T9" fmla="*/ 9447 h 16170"/>
                <a:gd name="T10" fmla="*/ 7042 w 18008"/>
                <a:gd name="T11" fmla="*/ 10654 h 16170"/>
                <a:gd name="T12" fmla="*/ 7456 w 18008"/>
                <a:gd name="T13" fmla="*/ 11012 h 16170"/>
                <a:gd name="T14" fmla="*/ 8276 w 18008"/>
                <a:gd name="T15" fmla="*/ 11744 h 16170"/>
                <a:gd name="T16" fmla="*/ 8721 w 18008"/>
                <a:gd name="T17" fmla="*/ 12497 h 16170"/>
                <a:gd name="T18" fmla="*/ 9809 w 18008"/>
                <a:gd name="T19" fmla="*/ 13386 h 16170"/>
                <a:gd name="T20" fmla="*/ 10128 w 18008"/>
                <a:gd name="T21" fmla="*/ 14660 h 16170"/>
                <a:gd name="T22" fmla="*/ 10354 w 18008"/>
                <a:gd name="T23" fmla="*/ 15207 h 16170"/>
                <a:gd name="T24" fmla="*/ 10744 w 18008"/>
                <a:gd name="T25" fmla="*/ 15592 h 16170"/>
                <a:gd name="T26" fmla="*/ 12158 w 18008"/>
                <a:gd name="T27" fmla="*/ 14353 h 16170"/>
                <a:gd name="T28" fmla="*/ 11424 w 18008"/>
                <a:gd name="T29" fmla="*/ 13501 h 16170"/>
                <a:gd name="T30" fmla="*/ 10743 w 18008"/>
                <a:gd name="T31" fmla="*/ 12594 h 16170"/>
                <a:gd name="T32" fmla="*/ 12921 w 18008"/>
                <a:gd name="T33" fmla="*/ 14506 h 16170"/>
                <a:gd name="T34" fmla="*/ 13960 w 18008"/>
                <a:gd name="T35" fmla="*/ 14296 h 16170"/>
                <a:gd name="T36" fmla="*/ 13569 w 18008"/>
                <a:gd name="T37" fmla="*/ 12555 h 16170"/>
                <a:gd name="T38" fmla="*/ 12881 w 18008"/>
                <a:gd name="T39" fmla="*/ 11903 h 16170"/>
                <a:gd name="T40" fmla="*/ 12271 w 18008"/>
                <a:gd name="T41" fmla="*/ 11164 h 16170"/>
                <a:gd name="T42" fmla="*/ 13840 w 18008"/>
                <a:gd name="T43" fmla="*/ 12390 h 16170"/>
                <a:gd name="T44" fmla="*/ 14571 w 18008"/>
                <a:gd name="T45" fmla="*/ 13037 h 16170"/>
                <a:gd name="T46" fmla="*/ 16118 w 18008"/>
                <a:gd name="T47" fmla="*/ 12262 h 16170"/>
                <a:gd name="T48" fmla="*/ 15629 w 18008"/>
                <a:gd name="T49" fmla="*/ 11377 h 16170"/>
                <a:gd name="T50" fmla="*/ 14408 w 18008"/>
                <a:gd name="T51" fmla="*/ 9871 h 16170"/>
                <a:gd name="T52" fmla="*/ 16122 w 18008"/>
                <a:gd name="T53" fmla="*/ 11343 h 16170"/>
                <a:gd name="T54" fmla="*/ 17747 w 18008"/>
                <a:gd name="T55" fmla="*/ 10423 h 16170"/>
                <a:gd name="T56" fmla="*/ 17305 w 18008"/>
                <a:gd name="T57" fmla="*/ 9807 h 16170"/>
                <a:gd name="T58" fmla="*/ 16777 w 18008"/>
                <a:gd name="T59" fmla="*/ 9276 h 16170"/>
                <a:gd name="T60" fmla="*/ 14662 w 18008"/>
                <a:gd name="T61" fmla="*/ 7158 h 16170"/>
                <a:gd name="T62" fmla="*/ 13604 w 18008"/>
                <a:gd name="T63" fmla="*/ 6101 h 16170"/>
                <a:gd name="T64" fmla="*/ 10687 w 18008"/>
                <a:gd name="T65" fmla="*/ 5977 h 16170"/>
                <a:gd name="T66" fmla="*/ 9226 w 18008"/>
                <a:gd name="T67" fmla="*/ 6636 h 16170"/>
                <a:gd name="T68" fmla="*/ 6542 w 18008"/>
                <a:gd name="T69" fmla="*/ 3670 h 16170"/>
                <a:gd name="T70" fmla="*/ 7580 w 18008"/>
                <a:gd name="T71" fmla="*/ 2591 h 16170"/>
                <a:gd name="T72" fmla="*/ 8901 w 18008"/>
                <a:gd name="T73" fmla="*/ 1796 h 16170"/>
                <a:gd name="T74" fmla="*/ 10257 w 18008"/>
                <a:gd name="T75" fmla="*/ 1042 h 16170"/>
                <a:gd name="T76" fmla="*/ 9172 w 18008"/>
                <a:gd name="T77" fmla="*/ 370 h 16170"/>
                <a:gd name="T78" fmla="*/ 5194 w 18008"/>
                <a:gd name="T79" fmla="*/ 1474 h 16170"/>
                <a:gd name="T80" fmla="*/ 4086 w 18008"/>
                <a:gd name="T81" fmla="*/ 2130 h 16170"/>
                <a:gd name="T82" fmla="*/ 1286 w 18008"/>
                <a:gd name="T83" fmla="*/ 1836 h 16170"/>
                <a:gd name="T84" fmla="*/ 0 w 18008"/>
                <a:gd name="T85" fmla="*/ 1393 h 16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008" h="16170">
                  <a:moveTo>
                    <a:pt x="0" y="1393"/>
                  </a:moveTo>
                  <a:lnTo>
                    <a:pt x="0" y="9043"/>
                  </a:lnTo>
                  <a:lnTo>
                    <a:pt x="1197" y="9437"/>
                  </a:lnTo>
                  <a:cubicBezTo>
                    <a:pt x="1750" y="7754"/>
                    <a:pt x="4069" y="7242"/>
                    <a:pt x="5206" y="8501"/>
                  </a:cubicBezTo>
                  <a:cubicBezTo>
                    <a:pt x="5745" y="9099"/>
                    <a:pt x="5480" y="9303"/>
                    <a:pt x="5845" y="9447"/>
                  </a:cubicBezTo>
                  <a:cubicBezTo>
                    <a:pt x="6411" y="9668"/>
                    <a:pt x="6844" y="10131"/>
                    <a:pt x="7042" y="10654"/>
                  </a:cubicBezTo>
                  <a:cubicBezTo>
                    <a:pt x="7164" y="10978"/>
                    <a:pt x="7155" y="10860"/>
                    <a:pt x="7456" y="11012"/>
                  </a:cubicBezTo>
                  <a:cubicBezTo>
                    <a:pt x="7824" y="11198"/>
                    <a:pt x="8062" y="11426"/>
                    <a:pt x="8276" y="11744"/>
                  </a:cubicBezTo>
                  <a:cubicBezTo>
                    <a:pt x="8661" y="12315"/>
                    <a:pt x="8391" y="12368"/>
                    <a:pt x="8721" y="12497"/>
                  </a:cubicBezTo>
                  <a:cubicBezTo>
                    <a:pt x="9209" y="12688"/>
                    <a:pt x="9554" y="12974"/>
                    <a:pt x="9809" y="13386"/>
                  </a:cubicBezTo>
                  <a:cubicBezTo>
                    <a:pt x="10023" y="13730"/>
                    <a:pt x="10155" y="14167"/>
                    <a:pt x="10128" y="14660"/>
                  </a:cubicBezTo>
                  <a:cubicBezTo>
                    <a:pt x="10108" y="15029"/>
                    <a:pt x="10162" y="15019"/>
                    <a:pt x="10354" y="15207"/>
                  </a:cubicBezTo>
                  <a:cubicBezTo>
                    <a:pt x="10511" y="15361"/>
                    <a:pt x="10571" y="15464"/>
                    <a:pt x="10744" y="15592"/>
                  </a:cubicBezTo>
                  <a:cubicBezTo>
                    <a:pt x="11524" y="16170"/>
                    <a:pt x="12660" y="15258"/>
                    <a:pt x="12158" y="14353"/>
                  </a:cubicBezTo>
                  <a:cubicBezTo>
                    <a:pt x="12003" y="14072"/>
                    <a:pt x="11631" y="13746"/>
                    <a:pt x="11424" y="13501"/>
                  </a:cubicBezTo>
                  <a:cubicBezTo>
                    <a:pt x="11257" y="13304"/>
                    <a:pt x="10796" y="12849"/>
                    <a:pt x="10743" y="12594"/>
                  </a:cubicBezTo>
                  <a:cubicBezTo>
                    <a:pt x="11222" y="12737"/>
                    <a:pt x="12455" y="14324"/>
                    <a:pt x="12921" y="14506"/>
                  </a:cubicBezTo>
                  <a:cubicBezTo>
                    <a:pt x="13329" y="14666"/>
                    <a:pt x="13736" y="14523"/>
                    <a:pt x="13960" y="14296"/>
                  </a:cubicBezTo>
                  <a:cubicBezTo>
                    <a:pt x="14584" y="13662"/>
                    <a:pt x="14114" y="13003"/>
                    <a:pt x="13569" y="12555"/>
                  </a:cubicBezTo>
                  <a:lnTo>
                    <a:pt x="12881" y="11903"/>
                  </a:lnTo>
                  <a:cubicBezTo>
                    <a:pt x="12725" y="11741"/>
                    <a:pt x="12308" y="11375"/>
                    <a:pt x="12271" y="11164"/>
                  </a:cubicBezTo>
                  <a:cubicBezTo>
                    <a:pt x="12551" y="11202"/>
                    <a:pt x="13622" y="12190"/>
                    <a:pt x="13840" y="12390"/>
                  </a:cubicBezTo>
                  <a:cubicBezTo>
                    <a:pt x="14104" y="12630"/>
                    <a:pt x="14325" y="12842"/>
                    <a:pt x="14571" y="13037"/>
                  </a:cubicBezTo>
                  <a:cubicBezTo>
                    <a:pt x="15176" y="13515"/>
                    <a:pt x="16141" y="13144"/>
                    <a:pt x="16118" y="12262"/>
                  </a:cubicBezTo>
                  <a:cubicBezTo>
                    <a:pt x="16107" y="11857"/>
                    <a:pt x="15811" y="11561"/>
                    <a:pt x="15629" y="11377"/>
                  </a:cubicBezTo>
                  <a:cubicBezTo>
                    <a:pt x="15439" y="11185"/>
                    <a:pt x="14489" y="10155"/>
                    <a:pt x="14408" y="9871"/>
                  </a:cubicBezTo>
                  <a:cubicBezTo>
                    <a:pt x="14669" y="9853"/>
                    <a:pt x="15846" y="11062"/>
                    <a:pt x="16122" y="11343"/>
                  </a:cubicBezTo>
                  <a:cubicBezTo>
                    <a:pt x="16820" y="12053"/>
                    <a:pt x="18008" y="11389"/>
                    <a:pt x="17747" y="10423"/>
                  </a:cubicBezTo>
                  <a:cubicBezTo>
                    <a:pt x="17660" y="10102"/>
                    <a:pt x="17470" y="9975"/>
                    <a:pt x="17305" y="9807"/>
                  </a:cubicBezTo>
                  <a:cubicBezTo>
                    <a:pt x="17124" y="9621"/>
                    <a:pt x="16964" y="9456"/>
                    <a:pt x="16777" y="9276"/>
                  </a:cubicBezTo>
                  <a:cubicBezTo>
                    <a:pt x="16053" y="8580"/>
                    <a:pt x="15388" y="7855"/>
                    <a:pt x="14662" y="7158"/>
                  </a:cubicBezTo>
                  <a:lnTo>
                    <a:pt x="13604" y="6101"/>
                  </a:lnTo>
                  <a:cubicBezTo>
                    <a:pt x="12458" y="4907"/>
                    <a:pt x="12049" y="5389"/>
                    <a:pt x="10687" y="5977"/>
                  </a:cubicBezTo>
                  <a:cubicBezTo>
                    <a:pt x="10197" y="6188"/>
                    <a:pt x="9739" y="6434"/>
                    <a:pt x="9226" y="6636"/>
                  </a:cubicBezTo>
                  <a:cubicBezTo>
                    <a:pt x="7415" y="7351"/>
                    <a:pt x="5720" y="5328"/>
                    <a:pt x="6542" y="3670"/>
                  </a:cubicBezTo>
                  <a:cubicBezTo>
                    <a:pt x="6811" y="3127"/>
                    <a:pt x="7088" y="2894"/>
                    <a:pt x="7580" y="2591"/>
                  </a:cubicBezTo>
                  <a:cubicBezTo>
                    <a:pt x="8034" y="2311"/>
                    <a:pt x="8439" y="2063"/>
                    <a:pt x="8901" y="1796"/>
                  </a:cubicBezTo>
                  <a:lnTo>
                    <a:pt x="10257" y="1042"/>
                  </a:lnTo>
                  <a:cubicBezTo>
                    <a:pt x="10172" y="805"/>
                    <a:pt x="9515" y="459"/>
                    <a:pt x="9172" y="370"/>
                  </a:cubicBezTo>
                  <a:cubicBezTo>
                    <a:pt x="7731" y="0"/>
                    <a:pt x="6479" y="765"/>
                    <a:pt x="5194" y="1474"/>
                  </a:cubicBezTo>
                  <a:cubicBezTo>
                    <a:pt x="4817" y="1681"/>
                    <a:pt x="4450" y="1946"/>
                    <a:pt x="4086" y="2130"/>
                  </a:cubicBezTo>
                  <a:cubicBezTo>
                    <a:pt x="3152" y="2605"/>
                    <a:pt x="2217" y="2183"/>
                    <a:pt x="1286" y="1836"/>
                  </a:cubicBezTo>
                  <a:cubicBezTo>
                    <a:pt x="936" y="1706"/>
                    <a:pt x="354" y="1477"/>
                    <a:pt x="0" y="139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45" name="Freeform 18"/>
            <p:cNvSpPr>
              <a:spLocks/>
            </p:cNvSpPr>
            <p:nvPr/>
          </p:nvSpPr>
          <p:spPr bwMode="auto">
            <a:xfrm>
              <a:off x="2915306" y="-1440057"/>
              <a:ext cx="488333" cy="310777"/>
            </a:xfrm>
            <a:custGeom>
              <a:avLst/>
              <a:gdLst>
                <a:gd name="T0" fmla="*/ 15127 w 15127"/>
                <a:gd name="T1" fmla="*/ 8677 h 9097"/>
                <a:gd name="T2" fmla="*/ 15127 w 15127"/>
                <a:gd name="T3" fmla="*/ 2000 h 9097"/>
                <a:gd name="T4" fmla="*/ 13934 w 15127"/>
                <a:gd name="T5" fmla="*/ 2258 h 9097"/>
                <a:gd name="T6" fmla="*/ 12749 w 15127"/>
                <a:gd name="T7" fmla="*/ 2520 h 9097"/>
                <a:gd name="T8" fmla="*/ 9737 w 15127"/>
                <a:gd name="T9" fmla="*/ 1711 h 9097"/>
                <a:gd name="T10" fmla="*/ 8159 w 15127"/>
                <a:gd name="T11" fmla="*/ 396 h 9097"/>
                <a:gd name="T12" fmla="*/ 7084 w 15127"/>
                <a:gd name="T13" fmla="*/ 28 h 9097"/>
                <a:gd name="T14" fmla="*/ 6049 w 15127"/>
                <a:gd name="T15" fmla="*/ 436 h 9097"/>
                <a:gd name="T16" fmla="*/ 5120 w 15127"/>
                <a:gd name="T17" fmla="*/ 953 h 9097"/>
                <a:gd name="T18" fmla="*/ 3259 w 15127"/>
                <a:gd name="T19" fmla="*/ 1987 h 9097"/>
                <a:gd name="T20" fmla="*/ 1430 w 15127"/>
                <a:gd name="T21" fmla="*/ 3051 h 9097"/>
                <a:gd name="T22" fmla="*/ 374 w 15127"/>
                <a:gd name="T23" fmla="*/ 4795 h 9097"/>
                <a:gd name="T24" fmla="*/ 2264 w 15127"/>
                <a:gd name="T25" fmla="*/ 5470 h 9097"/>
                <a:gd name="T26" fmla="*/ 5123 w 15127"/>
                <a:gd name="T27" fmla="*/ 3991 h 9097"/>
                <a:gd name="T28" fmla="*/ 7157 w 15127"/>
                <a:gd name="T29" fmla="*/ 4397 h 9097"/>
                <a:gd name="T30" fmla="*/ 10819 w 15127"/>
                <a:gd name="T31" fmla="*/ 8001 h 9097"/>
                <a:gd name="T32" fmla="*/ 12622 w 15127"/>
                <a:gd name="T33" fmla="*/ 9095 h 9097"/>
                <a:gd name="T34" fmla="*/ 15127 w 15127"/>
                <a:gd name="T35" fmla="*/ 8677 h 9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127" h="9097">
                  <a:moveTo>
                    <a:pt x="15127" y="8677"/>
                  </a:moveTo>
                  <a:lnTo>
                    <a:pt x="15127" y="2000"/>
                  </a:lnTo>
                  <a:cubicBezTo>
                    <a:pt x="14774" y="2049"/>
                    <a:pt x="14301" y="2174"/>
                    <a:pt x="13934" y="2258"/>
                  </a:cubicBezTo>
                  <a:cubicBezTo>
                    <a:pt x="13544" y="2346"/>
                    <a:pt x="13147" y="2435"/>
                    <a:pt x="12749" y="2520"/>
                  </a:cubicBezTo>
                  <a:cubicBezTo>
                    <a:pt x="11055" y="2880"/>
                    <a:pt x="11275" y="3050"/>
                    <a:pt x="9737" y="1711"/>
                  </a:cubicBezTo>
                  <a:cubicBezTo>
                    <a:pt x="9365" y="1388"/>
                    <a:pt x="8518" y="647"/>
                    <a:pt x="8159" y="396"/>
                  </a:cubicBezTo>
                  <a:cubicBezTo>
                    <a:pt x="7863" y="189"/>
                    <a:pt x="7528" y="0"/>
                    <a:pt x="7084" y="28"/>
                  </a:cubicBezTo>
                  <a:cubicBezTo>
                    <a:pt x="6712" y="52"/>
                    <a:pt x="6320" y="285"/>
                    <a:pt x="6049" y="436"/>
                  </a:cubicBezTo>
                  <a:cubicBezTo>
                    <a:pt x="5723" y="618"/>
                    <a:pt x="5438" y="775"/>
                    <a:pt x="5120" y="953"/>
                  </a:cubicBezTo>
                  <a:cubicBezTo>
                    <a:pt x="4476" y="1315"/>
                    <a:pt x="3876" y="1645"/>
                    <a:pt x="3259" y="1987"/>
                  </a:cubicBezTo>
                  <a:cubicBezTo>
                    <a:pt x="2640" y="2330"/>
                    <a:pt x="2022" y="2681"/>
                    <a:pt x="1430" y="3051"/>
                  </a:cubicBezTo>
                  <a:cubicBezTo>
                    <a:pt x="908" y="3378"/>
                    <a:pt x="0" y="3812"/>
                    <a:pt x="374" y="4795"/>
                  </a:cubicBezTo>
                  <a:cubicBezTo>
                    <a:pt x="634" y="5479"/>
                    <a:pt x="1446" y="5848"/>
                    <a:pt x="2264" y="5470"/>
                  </a:cubicBezTo>
                  <a:cubicBezTo>
                    <a:pt x="3207" y="5035"/>
                    <a:pt x="4224" y="4424"/>
                    <a:pt x="5123" y="3991"/>
                  </a:cubicBezTo>
                  <a:cubicBezTo>
                    <a:pt x="6124" y="3510"/>
                    <a:pt x="6548" y="3779"/>
                    <a:pt x="7157" y="4397"/>
                  </a:cubicBezTo>
                  <a:lnTo>
                    <a:pt x="10819" y="8001"/>
                  </a:lnTo>
                  <a:cubicBezTo>
                    <a:pt x="11306" y="8419"/>
                    <a:pt x="11666" y="9097"/>
                    <a:pt x="12622" y="9095"/>
                  </a:cubicBezTo>
                  <a:cubicBezTo>
                    <a:pt x="13270" y="9094"/>
                    <a:pt x="14477" y="8802"/>
                    <a:pt x="15127" y="867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46" name="Freeform 19"/>
            <p:cNvSpPr>
              <a:spLocks/>
            </p:cNvSpPr>
            <p:nvPr/>
          </p:nvSpPr>
          <p:spPr bwMode="auto">
            <a:xfrm>
              <a:off x="2744058" y="-1148791"/>
              <a:ext cx="247675" cy="264513"/>
            </a:xfrm>
            <a:custGeom>
              <a:avLst/>
              <a:gdLst>
                <a:gd name="T0" fmla="*/ 3019 w 7671"/>
                <a:gd name="T1" fmla="*/ 1688 h 7746"/>
                <a:gd name="T2" fmla="*/ 3040 w 7671"/>
                <a:gd name="T3" fmla="*/ 1165 h 7746"/>
                <a:gd name="T4" fmla="*/ 2314 w 7671"/>
                <a:gd name="T5" fmla="*/ 233 h 7746"/>
                <a:gd name="T6" fmla="*/ 714 w 7671"/>
                <a:gd name="T7" fmla="*/ 744 h 7746"/>
                <a:gd name="T8" fmla="*/ 975 w 7671"/>
                <a:gd name="T9" fmla="*/ 2873 h 7746"/>
                <a:gd name="T10" fmla="*/ 1923 w 7671"/>
                <a:gd name="T11" fmla="*/ 2730 h 7746"/>
                <a:gd name="T12" fmla="*/ 1965 w 7671"/>
                <a:gd name="T13" fmla="*/ 4109 h 7746"/>
                <a:gd name="T14" fmla="*/ 3358 w 7671"/>
                <a:gd name="T15" fmla="*/ 4199 h 7746"/>
                <a:gd name="T16" fmla="*/ 3412 w 7671"/>
                <a:gd name="T17" fmla="*/ 5625 h 7746"/>
                <a:gd name="T18" fmla="*/ 4893 w 7671"/>
                <a:gd name="T19" fmla="*/ 5673 h 7746"/>
                <a:gd name="T20" fmla="*/ 4618 w 7671"/>
                <a:gd name="T21" fmla="*/ 6599 h 7746"/>
                <a:gd name="T22" fmla="*/ 6817 w 7671"/>
                <a:gd name="T23" fmla="*/ 7061 h 7746"/>
                <a:gd name="T24" fmla="*/ 6821 w 7671"/>
                <a:gd name="T25" fmla="*/ 4862 h 7746"/>
                <a:gd name="T26" fmla="*/ 5854 w 7671"/>
                <a:gd name="T27" fmla="*/ 4780 h 7746"/>
                <a:gd name="T28" fmla="*/ 5633 w 7671"/>
                <a:gd name="T29" fmla="*/ 3510 h 7746"/>
                <a:gd name="T30" fmla="*/ 4446 w 7671"/>
                <a:gd name="T31" fmla="*/ 3172 h 7746"/>
                <a:gd name="T32" fmla="*/ 4167 w 7671"/>
                <a:gd name="T33" fmla="*/ 1978 h 7746"/>
                <a:gd name="T34" fmla="*/ 3019 w 7671"/>
                <a:gd name="T35" fmla="*/ 1688 h 7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671" h="7746">
                  <a:moveTo>
                    <a:pt x="3019" y="1688"/>
                  </a:moveTo>
                  <a:cubicBezTo>
                    <a:pt x="3007" y="1515"/>
                    <a:pt x="3061" y="1387"/>
                    <a:pt x="3040" y="1165"/>
                  </a:cubicBezTo>
                  <a:cubicBezTo>
                    <a:pt x="2999" y="728"/>
                    <a:pt x="2732" y="377"/>
                    <a:pt x="2314" y="233"/>
                  </a:cubicBezTo>
                  <a:cubicBezTo>
                    <a:pt x="1639" y="0"/>
                    <a:pt x="999" y="368"/>
                    <a:pt x="714" y="744"/>
                  </a:cubicBezTo>
                  <a:cubicBezTo>
                    <a:pt x="0" y="1683"/>
                    <a:pt x="163" y="2719"/>
                    <a:pt x="975" y="2873"/>
                  </a:cubicBezTo>
                  <a:cubicBezTo>
                    <a:pt x="1311" y="2937"/>
                    <a:pt x="1600" y="2769"/>
                    <a:pt x="1923" y="2730"/>
                  </a:cubicBezTo>
                  <a:cubicBezTo>
                    <a:pt x="1801" y="3299"/>
                    <a:pt x="1473" y="3608"/>
                    <a:pt x="1965" y="4109"/>
                  </a:cubicBezTo>
                  <a:cubicBezTo>
                    <a:pt x="2418" y="4569"/>
                    <a:pt x="2766" y="4323"/>
                    <a:pt x="3358" y="4199"/>
                  </a:cubicBezTo>
                  <a:cubicBezTo>
                    <a:pt x="3318" y="4517"/>
                    <a:pt x="2876" y="5133"/>
                    <a:pt x="3412" y="5625"/>
                  </a:cubicBezTo>
                  <a:cubicBezTo>
                    <a:pt x="3884" y="6059"/>
                    <a:pt x="4338" y="5756"/>
                    <a:pt x="4893" y="5673"/>
                  </a:cubicBezTo>
                  <a:cubicBezTo>
                    <a:pt x="4820" y="5990"/>
                    <a:pt x="4602" y="6193"/>
                    <a:pt x="4618" y="6599"/>
                  </a:cubicBezTo>
                  <a:cubicBezTo>
                    <a:pt x="4650" y="7469"/>
                    <a:pt x="5810" y="7746"/>
                    <a:pt x="6817" y="7061"/>
                  </a:cubicBezTo>
                  <a:cubicBezTo>
                    <a:pt x="7630" y="6509"/>
                    <a:pt x="7671" y="5292"/>
                    <a:pt x="6821" y="4862"/>
                  </a:cubicBezTo>
                  <a:cubicBezTo>
                    <a:pt x="6406" y="4653"/>
                    <a:pt x="6287" y="4762"/>
                    <a:pt x="5854" y="4780"/>
                  </a:cubicBezTo>
                  <a:cubicBezTo>
                    <a:pt x="5959" y="4248"/>
                    <a:pt x="5947" y="3851"/>
                    <a:pt x="5633" y="3510"/>
                  </a:cubicBezTo>
                  <a:cubicBezTo>
                    <a:pt x="5312" y="3163"/>
                    <a:pt x="5024" y="3159"/>
                    <a:pt x="4446" y="3172"/>
                  </a:cubicBezTo>
                  <a:cubicBezTo>
                    <a:pt x="4472" y="2604"/>
                    <a:pt x="4531" y="2338"/>
                    <a:pt x="4167" y="1978"/>
                  </a:cubicBezTo>
                  <a:cubicBezTo>
                    <a:pt x="3778" y="1592"/>
                    <a:pt x="3355" y="1689"/>
                    <a:pt x="3019" y="168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241155" y="2753643"/>
            <a:ext cx="718721" cy="462184"/>
            <a:chOff x="-6023769" y="3602211"/>
            <a:chExt cx="5967413" cy="3617913"/>
          </a:xfrm>
          <a:solidFill>
            <a:schemeClr val="bg1"/>
          </a:solidFill>
        </p:grpSpPr>
        <p:sp>
          <p:nvSpPr>
            <p:cNvPr id="48" name="Freeform 46"/>
            <p:cNvSpPr>
              <a:spLocks/>
            </p:cNvSpPr>
            <p:nvPr/>
          </p:nvSpPr>
          <p:spPr bwMode="auto">
            <a:xfrm>
              <a:off x="-4177507" y="4594399"/>
              <a:ext cx="2276475" cy="2625725"/>
            </a:xfrm>
            <a:custGeom>
              <a:avLst/>
              <a:gdLst>
                <a:gd name="T0" fmla="*/ 3139 w 8424"/>
                <a:gd name="T1" fmla="*/ 5376 h 9742"/>
                <a:gd name="T2" fmla="*/ 1300 w 8424"/>
                <a:gd name="T3" fmla="*/ 6364 h 9742"/>
                <a:gd name="T4" fmla="*/ 614 w 8424"/>
                <a:gd name="T5" fmla="*/ 7089 h 9742"/>
                <a:gd name="T6" fmla="*/ 139 w 8424"/>
                <a:gd name="T7" fmla="*/ 8026 h 9742"/>
                <a:gd name="T8" fmla="*/ 474 w 8424"/>
                <a:gd name="T9" fmla="*/ 8989 h 9742"/>
                <a:gd name="T10" fmla="*/ 7921 w 8424"/>
                <a:gd name="T11" fmla="*/ 9000 h 9742"/>
                <a:gd name="T12" fmla="*/ 8279 w 8424"/>
                <a:gd name="T13" fmla="*/ 8025 h 9742"/>
                <a:gd name="T14" fmla="*/ 7487 w 8424"/>
                <a:gd name="T15" fmla="*/ 6702 h 9742"/>
                <a:gd name="T16" fmla="*/ 6294 w 8424"/>
                <a:gd name="T17" fmla="*/ 5777 h 9742"/>
                <a:gd name="T18" fmla="*/ 5820 w 8424"/>
                <a:gd name="T19" fmla="*/ 5550 h 9742"/>
                <a:gd name="T20" fmla="*/ 5275 w 8424"/>
                <a:gd name="T21" fmla="*/ 5358 h 9742"/>
                <a:gd name="T22" fmla="*/ 6458 w 8424"/>
                <a:gd name="T23" fmla="*/ 2543 h 9742"/>
                <a:gd name="T24" fmla="*/ 1974 w 8424"/>
                <a:gd name="T25" fmla="*/ 2486 h 9742"/>
                <a:gd name="T26" fmla="*/ 2217 w 8424"/>
                <a:gd name="T27" fmla="*/ 4174 h 9742"/>
                <a:gd name="T28" fmla="*/ 2862 w 8424"/>
                <a:gd name="T29" fmla="*/ 5083 h 9742"/>
                <a:gd name="T30" fmla="*/ 3070 w 8424"/>
                <a:gd name="T31" fmla="*/ 5266 h 9742"/>
                <a:gd name="T32" fmla="*/ 3139 w 8424"/>
                <a:gd name="T33" fmla="*/ 5376 h 9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424" h="9742">
                  <a:moveTo>
                    <a:pt x="3139" y="5376"/>
                  </a:moveTo>
                  <a:cubicBezTo>
                    <a:pt x="2415" y="5551"/>
                    <a:pt x="1736" y="5951"/>
                    <a:pt x="1300" y="6364"/>
                  </a:cubicBezTo>
                  <a:cubicBezTo>
                    <a:pt x="843" y="6798"/>
                    <a:pt x="1062" y="6549"/>
                    <a:pt x="614" y="7089"/>
                  </a:cubicBezTo>
                  <a:cubicBezTo>
                    <a:pt x="456" y="7279"/>
                    <a:pt x="220" y="7723"/>
                    <a:pt x="139" y="8026"/>
                  </a:cubicBezTo>
                  <a:cubicBezTo>
                    <a:pt x="0" y="8547"/>
                    <a:pt x="70" y="8806"/>
                    <a:pt x="474" y="8989"/>
                  </a:cubicBezTo>
                  <a:cubicBezTo>
                    <a:pt x="2136" y="9742"/>
                    <a:pt x="6251" y="9730"/>
                    <a:pt x="7921" y="9000"/>
                  </a:cubicBezTo>
                  <a:cubicBezTo>
                    <a:pt x="8343" y="8815"/>
                    <a:pt x="8424" y="8572"/>
                    <a:pt x="8279" y="8025"/>
                  </a:cubicBezTo>
                  <a:cubicBezTo>
                    <a:pt x="8129" y="7462"/>
                    <a:pt x="7812" y="7094"/>
                    <a:pt x="7487" y="6702"/>
                  </a:cubicBezTo>
                  <a:cubicBezTo>
                    <a:pt x="7246" y="6410"/>
                    <a:pt x="6633" y="5969"/>
                    <a:pt x="6294" y="5777"/>
                  </a:cubicBezTo>
                  <a:cubicBezTo>
                    <a:pt x="6148" y="5694"/>
                    <a:pt x="5979" y="5616"/>
                    <a:pt x="5820" y="5550"/>
                  </a:cubicBezTo>
                  <a:cubicBezTo>
                    <a:pt x="5649" y="5478"/>
                    <a:pt x="5432" y="5437"/>
                    <a:pt x="5275" y="5358"/>
                  </a:cubicBezTo>
                  <a:cubicBezTo>
                    <a:pt x="5296" y="5313"/>
                    <a:pt x="6773" y="4173"/>
                    <a:pt x="6458" y="2543"/>
                  </a:cubicBezTo>
                  <a:cubicBezTo>
                    <a:pt x="5990" y="124"/>
                    <a:pt x="2545" y="0"/>
                    <a:pt x="1974" y="2486"/>
                  </a:cubicBezTo>
                  <a:cubicBezTo>
                    <a:pt x="1833" y="3098"/>
                    <a:pt x="2000" y="3691"/>
                    <a:pt x="2217" y="4174"/>
                  </a:cubicBezTo>
                  <a:cubicBezTo>
                    <a:pt x="2361" y="4495"/>
                    <a:pt x="2626" y="4854"/>
                    <a:pt x="2862" y="5083"/>
                  </a:cubicBezTo>
                  <a:lnTo>
                    <a:pt x="3070" y="5266"/>
                  </a:lnTo>
                  <a:cubicBezTo>
                    <a:pt x="3121" y="5328"/>
                    <a:pt x="3100" y="5283"/>
                    <a:pt x="3139" y="53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" name="Freeform 47"/>
            <p:cNvSpPr>
              <a:spLocks/>
            </p:cNvSpPr>
            <p:nvPr/>
          </p:nvSpPr>
          <p:spPr bwMode="auto">
            <a:xfrm>
              <a:off x="-5131594" y="3602211"/>
              <a:ext cx="1511300" cy="1841500"/>
            </a:xfrm>
            <a:custGeom>
              <a:avLst/>
              <a:gdLst>
                <a:gd name="T0" fmla="*/ 2387 w 5594"/>
                <a:gd name="T1" fmla="*/ 3646 h 6831"/>
                <a:gd name="T2" fmla="*/ 990 w 5594"/>
                <a:gd name="T3" fmla="*/ 4400 h 6831"/>
                <a:gd name="T4" fmla="*/ 111 w 5594"/>
                <a:gd name="T5" fmla="*/ 5673 h 6831"/>
                <a:gd name="T6" fmla="*/ 341 w 5594"/>
                <a:gd name="T7" fmla="*/ 6383 h 6831"/>
                <a:gd name="T8" fmla="*/ 2102 w 5594"/>
                <a:gd name="T9" fmla="*/ 6770 h 6831"/>
                <a:gd name="T10" fmla="*/ 3173 w 5594"/>
                <a:gd name="T11" fmla="*/ 6831 h 6831"/>
                <a:gd name="T12" fmla="*/ 2346 w 5594"/>
                <a:gd name="T13" fmla="*/ 5973 h 6831"/>
                <a:gd name="T14" fmla="*/ 2693 w 5594"/>
                <a:gd name="T15" fmla="*/ 5046 h 6831"/>
                <a:gd name="T16" fmla="*/ 3054 w 5594"/>
                <a:gd name="T17" fmla="*/ 4132 h 6831"/>
                <a:gd name="T18" fmla="*/ 2835 w 5594"/>
                <a:gd name="T19" fmla="*/ 3838 h 6831"/>
                <a:gd name="T20" fmla="*/ 3590 w 5594"/>
                <a:gd name="T21" fmla="*/ 3838 h 6831"/>
                <a:gd name="T22" fmla="*/ 3370 w 5594"/>
                <a:gd name="T23" fmla="*/ 4132 h 6831"/>
                <a:gd name="T24" fmla="*/ 4077 w 5594"/>
                <a:gd name="T25" fmla="*/ 5976 h 6831"/>
                <a:gd name="T26" fmla="*/ 3249 w 5594"/>
                <a:gd name="T27" fmla="*/ 6831 h 6831"/>
                <a:gd name="T28" fmla="*/ 4737 w 5594"/>
                <a:gd name="T29" fmla="*/ 6705 h 6831"/>
                <a:gd name="T30" fmla="*/ 4747 w 5594"/>
                <a:gd name="T31" fmla="*/ 6681 h 6831"/>
                <a:gd name="T32" fmla="*/ 4827 w 5594"/>
                <a:gd name="T33" fmla="*/ 6051 h 6831"/>
                <a:gd name="T34" fmla="*/ 5003 w 5594"/>
                <a:gd name="T35" fmla="*/ 5486 h 6831"/>
                <a:gd name="T36" fmla="*/ 5594 w 5594"/>
                <a:gd name="T37" fmla="*/ 4556 h 6831"/>
                <a:gd name="T38" fmla="*/ 4506 w 5594"/>
                <a:gd name="T39" fmla="*/ 3808 h 6831"/>
                <a:gd name="T40" fmla="*/ 4042 w 5594"/>
                <a:gd name="T41" fmla="*/ 3638 h 6831"/>
                <a:gd name="T42" fmla="*/ 4204 w 5594"/>
                <a:gd name="T43" fmla="*/ 3451 h 6831"/>
                <a:gd name="T44" fmla="*/ 3263 w 5594"/>
                <a:gd name="T45" fmla="*/ 61 h 6831"/>
                <a:gd name="T46" fmla="*/ 2199 w 5594"/>
                <a:gd name="T47" fmla="*/ 3434 h 6831"/>
                <a:gd name="T48" fmla="*/ 2387 w 5594"/>
                <a:gd name="T49" fmla="*/ 3646 h 6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94" h="6831">
                  <a:moveTo>
                    <a:pt x="2387" y="3646"/>
                  </a:moveTo>
                  <a:cubicBezTo>
                    <a:pt x="1817" y="3840"/>
                    <a:pt x="1361" y="4034"/>
                    <a:pt x="990" y="4400"/>
                  </a:cubicBezTo>
                  <a:cubicBezTo>
                    <a:pt x="643" y="4742"/>
                    <a:pt x="297" y="5042"/>
                    <a:pt x="111" y="5673"/>
                  </a:cubicBezTo>
                  <a:cubicBezTo>
                    <a:pt x="0" y="6047"/>
                    <a:pt x="38" y="6230"/>
                    <a:pt x="341" y="6383"/>
                  </a:cubicBezTo>
                  <a:cubicBezTo>
                    <a:pt x="816" y="6622"/>
                    <a:pt x="1562" y="6725"/>
                    <a:pt x="2102" y="6770"/>
                  </a:cubicBezTo>
                  <a:cubicBezTo>
                    <a:pt x="2431" y="6797"/>
                    <a:pt x="2870" y="6777"/>
                    <a:pt x="3173" y="6831"/>
                  </a:cubicBezTo>
                  <a:cubicBezTo>
                    <a:pt x="3098" y="6675"/>
                    <a:pt x="2483" y="6080"/>
                    <a:pt x="2346" y="5973"/>
                  </a:cubicBezTo>
                  <a:cubicBezTo>
                    <a:pt x="2349" y="5792"/>
                    <a:pt x="2618" y="5236"/>
                    <a:pt x="2693" y="5046"/>
                  </a:cubicBezTo>
                  <a:cubicBezTo>
                    <a:pt x="2793" y="4793"/>
                    <a:pt x="3005" y="4362"/>
                    <a:pt x="3054" y="4132"/>
                  </a:cubicBezTo>
                  <a:cubicBezTo>
                    <a:pt x="2985" y="4040"/>
                    <a:pt x="2887" y="3955"/>
                    <a:pt x="2835" y="3838"/>
                  </a:cubicBezTo>
                  <a:cubicBezTo>
                    <a:pt x="3166" y="3855"/>
                    <a:pt x="3243" y="3857"/>
                    <a:pt x="3590" y="3838"/>
                  </a:cubicBezTo>
                  <a:cubicBezTo>
                    <a:pt x="3541" y="3945"/>
                    <a:pt x="3446" y="4043"/>
                    <a:pt x="3370" y="4132"/>
                  </a:cubicBezTo>
                  <a:cubicBezTo>
                    <a:pt x="3457" y="4539"/>
                    <a:pt x="4062" y="5662"/>
                    <a:pt x="4077" y="5976"/>
                  </a:cubicBezTo>
                  <a:cubicBezTo>
                    <a:pt x="3940" y="6093"/>
                    <a:pt x="3321" y="6682"/>
                    <a:pt x="3249" y="6831"/>
                  </a:cubicBezTo>
                  <a:cubicBezTo>
                    <a:pt x="3591" y="6763"/>
                    <a:pt x="4500" y="6824"/>
                    <a:pt x="4737" y="6705"/>
                  </a:cubicBezTo>
                  <a:cubicBezTo>
                    <a:pt x="4741" y="6698"/>
                    <a:pt x="4746" y="6677"/>
                    <a:pt x="4747" y="6681"/>
                  </a:cubicBezTo>
                  <a:lnTo>
                    <a:pt x="4827" y="6051"/>
                  </a:lnTo>
                  <a:cubicBezTo>
                    <a:pt x="4871" y="5819"/>
                    <a:pt x="4923" y="5683"/>
                    <a:pt x="5003" y="5486"/>
                  </a:cubicBezTo>
                  <a:cubicBezTo>
                    <a:pt x="5229" y="4929"/>
                    <a:pt x="5503" y="4722"/>
                    <a:pt x="5594" y="4556"/>
                  </a:cubicBezTo>
                  <a:cubicBezTo>
                    <a:pt x="5324" y="4240"/>
                    <a:pt x="4896" y="3992"/>
                    <a:pt x="4506" y="3808"/>
                  </a:cubicBezTo>
                  <a:cubicBezTo>
                    <a:pt x="4361" y="3739"/>
                    <a:pt x="4187" y="3709"/>
                    <a:pt x="4042" y="3638"/>
                  </a:cubicBezTo>
                  <a:cubicBezTo>
                    <a:pt x="4076" y="3520"/>
                    <a:pt x="4113" y="3529"/>
                    <a:pt x="4204" y="3451"/>
                  </a:cubicBezTo>
                  <a:cubicBezTo>
                    <a:pt x="5447" y="2388"/>
                    <a:pt x="5084" y="125"/>
                    <a:pt x="3263" y="61"/>
                  </a:cubicBezTo>
                  <a:cubicBezTo>
                    <a:pt x="1506" y="0"/>
                    <a:pt x="860" y="2213"/>
                    <a:pt x="2199" y="3434"/>
                  </a:cubicBezTo>
                  <a:cubicBezTo>
                    <a:pt x="2308" y="3533"/>
                    <a:pt x="2342" y="3518"/>
                    <a:pt x="2387" y="36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0" name="Freeform 48"/>
            <p:cNvSpPr>
              <a:spLocks/>
            </p:cNvSpPr>
            <p:nvPr/>
          </p:nvSpPr>
          <p:spPr bwMode="auto">
            <a:xfrm>
              <a:off x="-2459832" y="3614911"/>
              <a:ext cx="1514475" cy="1828800"/>
            </a:xfrm>
            <a:custGeom>
              <a:avLst/>
              <a:gdLst>
                <a:gd name="T0" fmla="*/ 1552 w 5601"/>
                <a:gd name="T1" fmla="*/ 3591 h 6784"/>
                <a:gd name="T2" fmla="*/ 692 w 5601"/>
                <a:gd name="T3" fmla="*/ 3962 h 6784"/>
                <a:gd name="T4" fmla="*/ 0 w 5601"/>
                <a:gd name="T5" fmla="*/ 4509 h 6784"/>
                <a:gd name="T6" fmla="*/ 160 w 5601"/>
                <a:gd name="T7" fmla="*/ 4706 h 6784"/>
                <a:gd name="T8" fmla="*/ 763 w 5601"/>
                <a:gd name="T9" fmla="*/ 5974 h 6784"/>
                <a:gd name="T10" fmla="*/ 840 w 5601"/>
                <a:gd name="T11" fmla="*/ 6672 h 6784"/>
                <a:gd name="T12" fmla="*/ 2346 w 5601"/>
                <a:gd name="T13" fmla="*/ 6781 h 6784"/>
                <a:gd name="T14" fmla="*/ 1518 w 5601"/>
                <a:gd name="T15" fmla="*/ 5929 h 6784"/>
                <a:gd name="T16" fmla="*/ 2147 w 5601"/>
                <a:gd name="T17" fmla="*/ 4320 h 6784"/>
                <a:gd name="T18" fmla="*/ 2023 w 5601"/>
                <a:gd name="T19" fmla="*/ 3780 h 6784"/>
                <a:gd name="T20" fmla="*/ 2759 w 5601"/>
                <a:gd name="T21" fmla="*/ 3792 h 6784"/>
                <a:gd name="T22" fmla="*/ 2539 w 5601"/>
                <a:gd name="T23" fmla="*/ 4085 h 6784"/>
                <a:gd name="T24" fmla="*/ 3252 w 5601"/>
                <a:gd name="T25" fmla="*/ 5928 h 6784"/>
                <a:gd name="T26" fmla="*/ 2424 w 5601"/>
                <a:gd name="T27" fmla="*/ 6784 h 6784"/>
                <a:gd name="T28" fmla="*/ 3455 w 5601"/>
                <a:gd name="T29" fmla="*/ 6724 h 6784"/>
                <a:gd name="T30" fmla="*/ 4420 w 5601"/>
                <a:gd name="T31" fmla="*/ 6599 h 6784"/>
                <a:gd name="T32" fmla="*/ 5232 w 5601"/>
                <a:gd name="T33" fmla="*/ 6348 h 6784"/>
                <a:gd name="T34" fmla="*/ 5483 w 5601"/>
                <a:gd name="T35" fmla="*/ 5626 h 6784"/>
                <a:gd name="T36" fmla="*/ 3210 w 5601"/>
                <a:gd name="T37" fmla="*/ 3598 h 6784"/>
                <a:gd name="T38" fmla="*/ 3877 w 5601"/>
                <a:gd name="T39" fmla="*/ 2736 h 6784"/>
                <a:gd name="T40" fmla="*/ 2368 w 5601"/>
                <a:gd name="T41" fmla="*/ 12 h 6784"/>
                <a:gd name="T42" fmla="*/ 1374 w 5601"/>
                <a:gd name="T43" fmla="*/ 3386 h 6784"/>
                <a:gd name="T44" fmla="*/ 1552 w 5601"/>
                <a:gd name="T45" fmla="*/ 3591 h 6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01" h="6784">
                  <a:moveTo>
                    <a:pt x="1552" y="3591"/>
                  </a:moveTo>
                  <a:cubicBezTo>
                    <a:pt x="1298" y="3713"/>
                    <a:pt x="1157" y="3678"/>
                    <a:pt x="692" y="3962"/>
                  </a:cubicBezTo>
                  <a:cubicBezTo>
                    <a:pt x="457" y="4106"/>
                    <a:pt x="170" y="4308"/>
                    <a:pt x="0" y="4509"/>
                  </a:cubicBezTo>
                  <a:cubicBezTo>
                    <a:pt x="63" y="4616"/>
                    <a:pt x="94" y="4622"/>
                    <a:pt x="160" y="4706"/>
                  </a:cubicBezTo>
                  <a:cubicBezTo>
                    <a:pt x="446" y="5072"/>
                    <a:pt x="670" y="5506"/>
                    <a:pt x="763" y="5974"/>
                  </a:cubicBezTo>
                  <a:cubicBezTo>
                    <a:pt x="811" y="6214"/>
                    <a:pt x="800" y="6453"/>
                    <a:pt x="840" y="6672"/>
                  </a:cubicBezTo>
                  <a:lnTo>
                    <a:pt x="2346" y="6781"/>
                  </a:lnTo>
                  <a:cubicBezTo>
                    <a:pt x="2280" y="6640"/>
                    <a:pt x="1650" y="6036"/>
                    <a:pt x="1518" y="5929"/>
                  </a:cubicBezTo>
                  <a:cubicBezTo>
                    <a:pt x="1529" y="5722"/>
                    <a:pt x="2013" y="4645"/>
                    <a:pt x="2147" y="4320"/>
                  </a:cubicBezTo>
                  <a:cubicBezTo>
                    <a:pt x="2310" y="3922"/>
                    <a:pt x="2128" y="4112"/>
                    <a:pt x="2023" y="3780"/>
                  </a:cubicBezTo>
                  <a:cubicBezTo>
                    <a:pt x="2370" y="3844"/>
                    <a:pt x="2434" y="3806"/>
                    <a:pt x="2759" y="3792"/>
                  </a:cubicBezTo>
                  <a:cubicBezTo>
                    <a:pt x="2706" y="3907"/>
                    <a:pt x="2610" y="3993"/>
                    <a:pt x="2539" y="4085"/>
                  </a:cubicBezTo>
                  <a:cubicBezTo>
                    <a:pt x="2625" y="4513"/>
                    <a:pt x="3244" y="5582"/>
                    <a:pt x="3252" y="5928"/>
                  </a:cubicBezTo>
                  <a:cubicBezTo>
                    <a:pt x="3118" y="6029"/>
                    <a:pt x="2494" y="6632"/>
                    <a:pt x="2424" y="6784"/>
                  </a:cubicBezTo>
                  <a:cubicBezTo>
                    <a:pt x="2717" y="6731"/>
                    <a:pt x="3141" y="6752"/>
                    <a:pt x="3455" y="6724"/>
                  </a:cubicBezTo>
                  <a:cubicBezTo>
                    <a:pt x="3786" y="6695"/>
                    <a:pt x="4099" y="6651"/>
                    <a:pt x="4420" y="6599"/>
                  </a:cubicBezTo>
                  <a:cubicBezTo>
                    <a:pt x="4685" y="6556"/>
                    <a:pt x="4998" y="6460"/>
                    <a:pt x="5232" y="6348"/>
                  </a:cubicBezTo>
                  <a:cubicBezTo>
                    <a:pt x="5528" y="6204"/>
                    <a:pt x="5601" y="6018"/>
                    <a:pt x="5483" y="5626"/>
                  </a:cubicBezTo>
                  <a:cubicBezTo>
                    <a:pt x="5166" y="4572"/>
                    <a:pt x="4213" y="3930"/>
                    <a:pt x="3210" y="3598"/>
                  </a:cubicBezTo>
                  <a:cubicBezTo>
                    <a:pt x="3270" y="3417"/>
                    <a:pt x="3616" y="3301"/>
                    <a:pt x="3877" y="2736"/>
                  </a:cubicBezTo>
                  <a:cubicBezTo>
                    <a:pt x="4580" y="1214"/>
                    <a:pt x="3586" y="0"/>
                    <a:pt x="2368" y="12"/>
                  </a:cubicBezTo>
                  <a:cubicBezTo>
                    <a:pt x="568" y="30"/>
                    <a:pt x="111" y="2275"/>
                    <a:pt x="1374" y="3386"/>
                  </a:cubicBezTo>
                  <a:cubicBezTo>
                    <a:pt x="1461" y="3463"/>
                    <a:pt x="1522" y="3471"/>
                    <a:pt x="1552" y="359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" name="Freeform 49"/>
            <p:cNvSpPr>
              <a:spLocks/>
            </p:cNvSpPr>
            <p:nvPr/>
          </p:nvSpPr>
          <p:spPr bwMode="auto">
            <a:xfrm>
              <a:off x="-2423319" y="5477049"/>
              <a:ext cx="2366963" cy="652463"/>
            </a:xfrm>
            <a:custGeom>
              <a:avLst/>
              <a:gdLst>
                <a:gd name="T0" fmla="*/ 8762 w 8762"/>
                <a:gd name="T1" fmla="*/ 2351 h 2424"/>
                <a:gd name="T2" fmla="*/ 8762 w 8762"/>
                <a:gd name="T3" fmla="*/ 1259 h 2424"/>
                <a:gd name="T4" fmla="*/ 6752 w 8762"/>
                <a:gd name="T5" fmla="*/ 0 h 2424"/>
                <a:gd name="T6" fmla="*/ 8093 w 8762"/>
                <a:gd name="T7" fmla="*/ 1265 h 2424"/>
                <a:gd name="T8" fmla="*/ 296 w 8762"/>
                <a:gd name="T9" fmla="*/ 1275 h 2424"/>
                <a:gd name="T10" fmla="*/ 0 w 8762"/>
                <a:gd name="T11" fmla="*/ 1800 h 2424"/>
                <a:gd name="T12" fmla="*/ 707 w 8762"/>
                <a:gd name="T13" fmla="*/ 2271 h 2424"/>
                <a:gd name="T14" fmla="*/ 1777 w 8762"/>
                <a:gd name="T15" fmla="*/ 2351 h 2424"/>
                <a:gd name="T16" fmla="*/ 8762 w 8762"/>
                <a:gd name="T17" fmla="*/ 2351 h 2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62" h="2424">
                  <a:moveTo>
                    <a:pt x="8762" y="2351"/>
                  </a:moveTo>
                  <a:lnTo>
                    <a:pt x="8762" y="1259"/>
                  </a:lnTo>
                  <a:cubicBezTo>
                    <a:pt x="8309" y="1049"/>
                    <a:pt x="7070" y="109"/>
                    <a:pt x="6752" y="0"/>
                  </a:cubicBezTo>
                  <a:cubicBezTo>
                    <a:pt x="6882" y="181"/>
                    <a:pt x="7842" y="964"/>
                    <a:pt x="8093" y="1265"/>
                  </a:cubicBezTo>
                  <a:lnTo>
                    <a:pt x="296" y="1275"/>
                  </a:lnTo>
                  <a:cubicBezTo>
                    <a:pt x="195" y="1455"/>
                    <a:pt x="87" y="1628"/>
                    <a:pt x="0" y="1800"/>
                  </a:cubicBezTo>
                  <a:lnTo>
                    <a:pt x="707" y="2271"/>
                  </a:lnTo>
                  <a:cubicBezTo>
                    <a:pt x="924" y="2424"/>
                    <a:pt x="1449" y="2351"/>
                    <a:pt x="1777" y="2351"/>
                  </a:cubicBezTo>
                  <a:lnTo>
                    <a:pt x="8762" y="235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" name="Freeform 50"/>
            <p:cNvSpPr>
              <a:spLocks/>
            </p:cNvSpPr>
            <p:nvPr/>
          </p:nvSpPr>
          <p:spPr bwMode="auto">
            <a:xfrm>
              <a:off x="-6023769" y="5477049"/>
              <a:ext cx="2368550" cy="663575"/>
            </a:xfrm>
            <a:custGeom>
              <a:avLst/>
              <a:gdLst>
                <a:gd name="T0" fmla="*/ 0 w 8762"/>
                <a:gd name="T1" fmla="*/ 1259 h 2463"/>
                <a:gd name="T2" fmla="*/ 0 w 8762"/>
                <a:gd name="T3" fmla="*/ 2350 h 2463"/>
                <a:gd name="T4" fmla="*/ 6985 w 8762"/>
                <a:gd name="T5" fmla="*/ 2350 h 2463"/>
                <a:gd name="T6" fmla="*/ 8391 w 8762"/>
                <a:gd name="T7" fmla="*/ 2042 h 2463"/>
                <a:gd name="T8" fmla="*/ 8569 w 8762"/>
                <a:gd name="T9" fmla="*/ 1937 h 2463"/>
                <a:gd name="T10" fmla="*/ 8658 w 8762"/>
                <a:gd name="T11" fmla="*/ 1886 h 2463"/>
                <a:gd name="T12" fmla="*/ 8762 w 8762"/>
                <a:gd name="T13" fmla="*/ 1800 h 2463"/>
                <a:gd name="T14" fmla="*/ 8460 w 8762"/>
                <a:gd name="T15" fmla="*/ 1283 h 2463"/>
                <a:gd name="T16" fmla="*/ 4551 w 8762"/>
                <a:gd name="T17" fmla="*/ 1273 h 2463"/>
                <a:gd name="T18" fmla="*/ 656 w 8762"/>
                <a:gd name="T19" fmla="*/ 1252 h 2463"/>
                <a:gd name="T20" fmla="*/ 2009 w 8762"/>
                <a:gd name="T21" fmla="*/ 0 h 2463"/>
                <a:gd name="T22" fmla="*/ 0 w 8762"/>
                <a:gd name="T23" fmla="*/ 1259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762" h="2463">
                  <a:moveTo>
                    <a:pt x="0" y="1259"/>
                  </a:moveTo>
                  <a:lnTo>
                    <a:pt x="0" y="2350"/>
                  </a:lnTo>
                  <a:lnTo>
                    <a:pt x="6985" y="2350"/>
                  </a:lnTo>
                  <a:cubicBezTo>
                    <a:pt x="8102" y="2351"/>
                    <a:pt x="7717" y="2463"/>
                    <a:pt x="8391" y="2042"/>
                  </a:cubicBezTo>
                  <a:cubicBezTo>
                    <a:pt x="8466" y="1995"/>
                    <a:pt x="8511" y="1970"/>
                    <a:pt x="8569" y="1937"/>
                  </a:cubicBezTo>
                  <a:cubicBezTo>
                    <a:pt x="8603" y="1917"/>
                    <a:pt x="8628" y="1906"/>
                    <a:pt x="8658" y="1886"/>
                  </a:cubicBezTo>
                  <a:lnTo>
                    <a:pt x="8762" y="1800"/>
                  </a:lnTo>
                  <a:lnTo>
                    <a:pt x="8460" y="1283"/>
                  </a:lnTo>
                  <a:cubicBezTo>
                    <a:pt x="7229" y="1211"/>
                    <a:pt x="5809" y="1273"/>
                    <a:pt x="4551" y="1273"/>
                  </a:cubicBezTo>
                  <a:cubicBezTo>
                    <a:pt x="4030" y="1273"/>
                    <a:pt x="890" y="1310"/>
                    <a:pt x="656" y="1252"/>
                  </a:cubicBezTo>
                  <a:cubicBezTo>
                    <a:pt x="705" y="1226"/>
                    <a:pt x="1965" y="62"/>
                    <a:pt x="2009" y="0"/>
                  </a:cubicBezTo>
                  <a:cubicBezTo>
                    <a:pt x="1752" y="81"/>
                    <a:pt x="443" y="1041"/>
                    <a:pt x="0" y="12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484410" y="6011833"/>
            <a:ext cx="239974" cy="573269"/>
            <a:chOff x="-813506" y="4641597"/>
            <a:chExt cx="413212" cy="987114"/>
          </a:xfrm>
        </p:grpSpPr>
        <p:sp>
          <p:nvSpPr>
            <p:cNvPr id="54" name="Freeform 16"/>
            <p:cNvSpPr>
              <a:spLocks/>
            </p:cNvSpPr>
            <p:nvPr/>
          </p:nvSpPr>
          <p:spPr bwMode="auto">
            <a:xfrm>
              <a:off x="-813506" y="4857301"/>
              <a:ext cx="413212" cy="771410"/>
            </a:xfrm>
            <a:custGeom>
              <a:avLst/>
              <a:gdLst>
                <a:gd name="T0" fmla="*/ 344 w 1924"/>
                <a:gd name="T1" fmla="*/ 1560 h 2938"/>
                <a:gd name="T2" fmla="*/ 4 w 1924"/>
                <a:gd name="T3" fmla="*/ 2103 h 2938"/>
                <a:gd name="T4" fmla="*/ 2 w 1924"/>
                <a:gd name="T5" fmla="*/ 2111 h 2938"/>
                <a:gd name="T6" fmla="*/ 5 w 1924"/>
                <a:gd name="T7" fmla="*/ 2135 h 2938"/>
                <a:gd name="T8" fmla="*/ 385 w 1924"/>
                <a:gd name="T9" fmla="*/ 1585 h 2938"/>
                <a:gd name="T10" fmla="*/ 555 w 1924"/>
                <a:gd name="T11" fmla="*/ 1660 h 2938"/>
                <a:gd name="T12" fmla="*/ 635 w 1924"/>
                <a:gd name="T13" fmla="*/ 1521 h 2938"/>
                <a:gd name="T14" fmla="*/ 724 w 1924"/>
                <a:gd name="T15" fmla="*/ 1393 h 2938"/>
                <a:gd name="T16" fmla="*/ 730 w 1924"/>
                <a:gd name="T17" fmla="*/ 2673 h 2938"/>
                <a:gd name="T18" fmla="*/ 939 w 1924"/>
                <a:gd name="T19" fmla="*/ 2913 h 2938"/>
                <a:gd name="T20" fmla="*/ 1105 w 1924"/>
                <a:gd name="T21" fmla="*/ 2638 h 2938"/>
                <a:gd name="T22" fmla="*/ 1103 w 1924"/>
                <a:gd name="T23" fmla="*/ 1564 h 2938"/>
                <a:gd name="T24" fmla="*/ 1103 w 1924"/>
                <a:gd name="T25" fmla="*/ 1340 h 2938"/>
                <a:gd name="T26" fmla="*/ 1183 w 1924"/>
                <a:gd name="T27" fmla="*/ 1343 h 2938"/>
                <a:gd name="T28" fmla="*/ 1183 w 1924"/>
                <a:gd name="T29" fmla="*/ 1470 h 2938"/>
                <a:gd name="T30" fmla="*/ 1181 w 1924"/>
                <a:gd name="T31" fmla="*/ 2437 h 2938"/>
                <a:gd name="T32" fmla="*/ 1283 w 1924"/>
                <a:gd name="T33" fmla="*/ 2894 h 2938"/>
                <a:gd name="T34" fmla="*/ 1500 w 1924"/>
                <a:gd name="T35" fmla="*/ 2857 h 2938"/>
                <a:gd name="T36" fmla="*/ 1555 w 1924"/>
                <a:gd name="T37" fmla="*/ 2626 h 2938"/>
                <a:gd name="T38" fmla="*/ 1555 w 1924"/>
                <a:gd name="T39" fmla="*/ 1506 h 2938"/>
                <a:gd name="T40" fmla="*/ 1557 w 1924"/>
                <a:gd name="T41" fmla="*/ 435 h 2938"/>
                <a:gd name="T42" fmla="*/ 1647 w 1924"/>
                <a:gd name="T43" fmla="*/ 750 h 2938"/>
                <a:gd name="T44" fmla="*/ 1666 w 1924"/>
                <a:gd name="T45" fmla="*/ 957 h 2938"/>
                <a:gd name="T46" fmla="*/ 1736 w 1924"/>
                <a:gd name="T47" fmla="*/ 1511 h 2938"/>
                <a:gd name="T48" fmla="*/ 1912 w 1924"/>
                <a:gd name="T49" fmla="*/ 1259 h 2938"/>
                <a:gd name="T50" fmla="*/ 1840 w 1924"/>
                <a:gd name="T51" fmla="*/ 476 h 2938"/>
                <a:gd name="T52" fmla="*/ 1692 w 1924"/>
                <a:gd name="T53" fmla="*/ 176 h 2938"/>
                <a:gd name="T54" fmla="*/ 1365 w 1924"/>
                <a:gd name="T55" fmla="*/ 57 h 2938"/>
                <a:gd name="T56" fmla="*/ 1328 w 1924"/>
                <a:gd name="T57" fmla="*/ 323 h 2938"/>
                <a:gd name="T58" fmla="*/ 1188 w 1924"/>
                <a:gd name="T59" fmla="*/ 139 h 2938"/>
                <a:gd name="T60" fmla="*/ 1260 w 1924"/>
                <a:gd name="T61" fmla="*/ 56 h 2938"/>
                <a:gd name="T62" fmla="*/ 1034 w 1924"/>
                <a:gd name="T63" fmla="*/ 57 h 2938"/>
                <a:gd name="T64" fmla="*/ 1112 w 1924"/>
                <a:gd name="T65" fmla="*/ 143 h 2938"/>
                <a:gd name="T66" fmla="*/ 1041 w 1924"/>
                <a:gd name="T67" fmla="*/ 229 h 2938"/>
                <a:gd name="T68" fmla="*/ 963 w 1924"/>
                <a:gd name="T69" fmla="*/ 319 h 2938"/>
                <a:gd name="T70" fmla="*/ 921 w 1924"/>
                <a:gd name="T71" fmla="*/ 62 h 2938"/>
                <a:gd name="T72" fmla="*/ 412 w 1924"/>
                <a:gd name="T73" fmla="*/ 614 h 2938"/>
                <a:gd name="T74" fmla="*/ 383 w 1924"/>
                <a:gd name="T75" fmla="*/ 1129 h 2938"/>
                <a:gd name="T76" fmla="*/ 385 w 1924"/>
                <a:gd name="T77" fmla="*/ 1398 h 2938"/>
                <a:gd name="T78" fmla="*/ 344 w 1924"/>
                <a:gd name="T79" fmla="*/ 1560 h 2938"/>
                <a:gd name="connsiteX0" fmla="*/ 1778 w 9939"/>
                <a:gd name="connsiteY0" fmla="*/ 5124 h 9739"/>
                <a:gd name="connsiteX1" fmla="*/ 11 w 9939"/>
                <a:gd name="connsiteY1" fmla="*/ 6972 h 9739"/>
                <a:gd name="connsiteX2" fmla="*/ 0 w 9939"/>
                <a:gd name="connsiteY2" fmla="*/ 6999 h 9739"/>
                <a:gd name="connsiteX3" fmla="*/ 1991 w 9939"/>
                <a:gd name="connsiteY3" fmla="*/ 5209 h 9739"/>
                <a:gd name="connsiteX4" fmla="*/ 2875 w 9939"/>
                <a:gd name="connsiteY4" fmla="*/ 5464 h 9739"/>
                <a:gd name="connsiteX5" fmla="*/ 3290 w 9939"/>
                <a:gd name="connsiteY5" fmla="*/ 4991 h 9739"/>
                <a:gd name="connsiteX6" fmla="*/ 3753 w 9939"/>
                <a:gd name="connsiteY6" fmla="*/ 4555 h 9739"/>
                <a:gd name="connsiteX7" fmla="*/ 3784 w 9939"/>
                <a:gd name="connsiteY7" fmla="*/ 8912 h 9739"/>
                <a:gd name="connsiteX8" fmla="*/ 4870 w 9939"/>
                <a:gd name="connsiteY8" fmla="*/ 9729 h 9739"/>
                <a:gd name="connsiteX9" fmla="*/ 5733 w 9939"/>
                <a:gd name="connsiteY9" fmla="*/ 8793 h 9739"/>
                <a:gd name="connsiteX10" fmla="*/ 5723 w 9939"/>
                <a:gd name="connsiteY10" fmla="*/ 5137 h 9739"/>
                <a:gd name="connsiteX11" fmla="*/ 5723 w 9939"/>
                <a:gd name="connsiteY11" fmla="*/ 4375 h 9739"/>
                <a:gd name="connsiteX12" fmla="*/ 6139 w 9939"/>
                <a:gd name="connsiteY12" fmla="*/ 4385 h 9739"/>
                <a:gd name="connsiteX13" fmla="*/ 6139 w 9939"/>
                <a:gd name="connsiteY13" fmla="*/ 4817 h 9739"/>
                <a:gd name="connsiteX14" fmla="*/ 6128 w 9939"/>
                <a:gd name="connsiteY14" fmla="*/ 8109 h 9739"/>
                <a:gd name="connsiteX15" fmla="*/ 6658 w 9939"/>
                <a:gd name="connsiteY15" fmla="*/ 9664 h 9739"/>
                <a:gd name="connsiteX16" fmla="*/ 7786 w 9939"/>
                <a:gd name="connsiteY16" fmla="*/ 9538 h 9739"/>
                <a:gd name="connsiteX17" fmla="*/ 8072 w 9939"/>
                <a:gd name="connsiteY17" fmla="*/ 8752 h 9739"/>
                <a:gd name="connsiteX18" fmla="*/ 8072 w 9939"/>
                <a:gd name="connsiteY18" fmla="*/ 4940 h 9739"/>
                <a:gd name="connsiteX19" fmla="*/ 8083 w 9939"/>
                <a:gd name="connsiteY19" fmla="*/ 1295 h 9739"/>
                <a:gd name="connsiteX20" fmla="*/ 8550 w 9939"/>
                <a:gd name="connsiteY20" fmla="*/ 2367 h 9739"/>
                <a:gd name="connsiteX21" fmla="*/ 8649 w 9939"/>
                <a:gd name="connsiteY21" fmla="*/ 3071 h 9739"/>
                <a:gd name="connsiteX22" fmla="*/ 9013 w 9939"/>
                <a:gd name="connsiteY22" fmla="*/ 4957 h 9739"/>
                <a:gd name="connsiteX23" fmla="*/ 9928 w 9939"/>
                <a:gd name="connsiteY23" fmla="*/ 4099 h 9739"/>
                <a:gd name="connsiteX24" fmla="*/ 9553 w 9939"/>
                <a:gd name="connsiteY24" fmla="*/ 1434 h 9739"/>
                <a:gd name="connsiteX25" fmla="*/ 8784 w 9939"/>
                <a:gd name="connsiteY25" fmla="*/ 413 h 9739"/>
                <a:gd name="connsiteX26" fmla="*/ 7085 w 9939"/>
                <a:gd name="connsiteY26" fmla="*/ 8 h 9739"/>
                <a:gd name="connsiteX27" fmla="*/ 6892 w 9939"/>
                <a:gd name="connsiteY27" fmla="*/ 913 h 9739"/>
                <a:gd name="connsiteX28" fmla="*/ 6165 w 9939"/>
                <a:gd name="connsiteY28" fmla="*/ 287 h 9739"/>
                <a:gd name="connsiteX29" fmla="*/ 6539 w 9939"/>
                <a:gd name="connsiteY29" fmla="*/ 5 h 9739"/>
                <a:gd name="connsiteX30" fmla="*/ 5364 w 9939"/>
                <a:gd name="connsiteY30" fmla="*/ 8 h 9739"/>
                <a:gd name="connsiteX31" fmla="*/ 5770 w 9939"/>
                <a:gd name="connsiteY31" fmla="*/ 301 h 9739"/>
                <a:gd name="connsiteX32" fmla="*/ 5401 w 9939"/>
                <a:gd name="connsiteY32" fmla="*/ 593 h 9739"/>
                <a:gd name="connsiteX33" fmla="*/ 4995 w 9939"/>
                <a:gd name="connsiteY33" fmla="*/ 900 h 9739"/>
                <a:gd name="connsiteX34" fmla="*/ 4777 w 9939"/>
                <a:gd name="connsiteY34" fmla="*/ 25 h 9739"/>
                <a:gd name="connsiteX35" fmla="*/ 2131 w 9939"/>
                <a:gd name="connsiteY35" fmla="*/ 1904 h 9739"/>
                <a:gd name="connsiteX36" fmla="*/ 1981 w 9939"/>
                <a:gd name="connsiteY36" fmla="*/ 3657 h 9739"/>
                <a:gd name="connsiteX37" fmla="*/ 1991 w 9939"/>
                <a:gd name="connsiteY37" fmla="*/ 4572 h 9739"/>
                <a:gd name="connsiteX38" fmla="*/ 1778 w 9939"/>
                <a:gd name="connsiteY38" fmla="*/ 5124 h 9739"/>
                <a:gd name="connsiteX0" fmla="*/ 1778 w 9989"/>
                <a:gd name="connsiteY0" fmla="*/ 5260 h 9999"/>
                <a:gd name="connsiteX1" fmla="*/ 0 w 9989"/>
                <a:gd name="connsiteY1" fmla="*/ 7158 h 9999"/>
                <a:gd name="connsiteX2" fmla="*/ 1992 w 9989"/>
                <a:gd name="connsiteY2" fmla="*/ 5348 h 9999"/>
                <a:gd name="connsiteX3" fmla="*/ 2882 w 9989"/>
                <a:gd name="connsiteY3" fmla="*/ 5609 h 9999"/>
                <a:gd name="connsiteX4" fmla="*/ 3299 w 9989"/>
                <a:gd name="connsiteY4" fmla="*/ 5124 h 9999"/>
                <a:gd name="connsiteX5" fmla="*/ 3765 w 9989"/>
                <a:gd name="connsiteY5" fmla="*/ 4676 h 9999"/>
                <a:gd name="connsiteX6" fmla="*/ 3796 w 9989"/>
                <a:gd name="connsiteY6" fmla="*/ 9150 h 9999"/>
                <a:gd name="connsiteX7" fmla="*/ 4889 w 9989"/>
                <a:gd name="connsiteY7" fmla="*/ 9989 h 9999"/>
                <a:gd name="connsiteX8" fmla="*/ 5757 w 9989"/>
                <a:gd name="connsiteY8" fmla="*/ 9028 h 9999"/>
                <a:gd name="connsiteX9" fmla="*/ 5747 w 9989"/>
                <a:gd name="connsiteY9" fmla="*/ 5274 h 9999"/>
                <a:gd name="connsiteX10" fmla="*/ 5747 w 9989"/>
                <a:gd name="connsiteY10" fmla="*/ 4491 h 9999"/>
                <a:gd name="connsiteX11" fmla="*/ 6166 w 9989"/>
                <a:gd name="connsiteY11" fmla="*/ 4502 h 9999"/>
                <a:gd name="connsiteX12" fmla="*/ 6166 w 9989"/>
                <a:gd name="connsiteY12" fmla="*/ 4945 h 9999"/>
                <a:gd name="connsiteX13" fmla="*/ 6155 w 9989"/>
                <a:gd name="connsiteY13" fmla="*/ 8325 h 9999"/>
                <a:gd name="connsiteX14" fmla="*/ 6688 w 9989"/>
                <a:gd name="connsiteY14" fmla="*/ 9922 h 9999"/>
                <a:gd name="connsiteX15" fmla="*/ 7823 w 9989"/>
                <a:gd name="connsiteY15" fmla="*/ 9793 h 9999"/>
                <a:gd name="connsiteX16" fmla="*/ 8111 w 9989"/>
                <a:gd name="connsiteY16" fmla="*/ 8986 h 9999"/>
                <a:gd name="connsiteX17" fmla="*/ 8111 w 9989"/>
                <a:gd name="connsiteY17" fmla="*/ 5071 h 9999"/>
                <a:gd name="connsiteX18" fmla="*/ 8122 w 9989"/>
                <a:gd name="connsiteY18" fmla="*/ 1329 h 9999"/>
                <a:gd name="connsiteX19" fmla="*/ 8591 w 9989"/>
                <a:gd name="connsiteY19" fmla="*/ 2429 h 9999"/>
                <a:gd name="connsiteX20" fmla="*/ 8691 w 9989"/>
                <a:gd name="connsiteY20" fmla="*/ 3152 h 9999"/>
                <a:gd name="connsiteX21" fmla="*/ 9057 w 9989"/>
                <a:gd name="connsiteY21" fmla="*/ 5089 h 9999"/>
                <a:gd name="connsiteX22" fmla="*/ 9978 w 9989"/>
                <a:gd name="connsiteY22" fmla="*/ 4208 h 9999"/>
                <a:gd name="connsiteX23" fmla="*/ 9601 w 9989"/>
                <a:gd name="connsiteY23" fmla="*/ 1471 h 9999"/>
                <a:gd name="connsiteX24" fmla="*/ 8827 w 9989"/>
                <a:gd name="connsiteY24" fmla="*/ 423 h 9999"/>
                <a:gd name="connsiteX25" fmla="*/ 7117 w 9989"/>
                <a:gd name="connsiteY25" fmla="*/ 7 h 9999"/>
                <a:gd name="connsiteX26" fmla="*/ 6923 w 9989"/>
                <a:gd name="connsiteY26" fmla="*/ 936 h 9999"/>
                <a:gd name="connsiteX27" fmla="*/ 6192 w 9989"/>
                <a:gd name="connsiteY27" fmla="*/ 294 h 9999"/>
                <a:gd name="connsiteX28" fmla="*/ 6568 w 9989"/>
                <a:gd name="connsiteY28" fmla="*/ 4 h 9999"/>
                <a:gd name="connsiteX29" fmla="*/ 5386 w 9989"/>
                <a:gd name="connsiteY29" fmla="*/ 7 h 9999"/>
                <a:gd name="connsiteX30" fmla="*/ 5794 w 9989"/>
                <a:gd name="connsiteY30" fmla="*/ 308 h 9999"/>
                <a:gd name="connsiteX31" fmla="*/ 5423 w 9989"/>
                <a:gd name="connsiteY31" fmla="*/ 608 h 9999"/>
                <a:gd name="connsiteX32" fmla="*/ 5015 w 9989"/>
                <a:gd name="connsiteY32" fmla="*/ 923 h 9999"/>
                <a:gd name="connsiteX33" fmla="*/ 4795 w 9989"/>
                <a:gd name="connsiteY33" fmla="*/ 25 h 9999"/>
                <a:gd name="connsiteX34" fmla="*/ 2133 w 9989"/>
                <a:gd name="connsiteY34" fmla="*/ 1954 h 9999"/>
                <a:gd name="connsiteX35" fmla="*/ 1982 w 9989"/>
                <a:gd name="connsiteY35" fmla="*/ 3754 h 9999"/>
                <a:gd name="connsiteX36" fmla="*/ 1992 w 9989"/>
                <a:gd name="connsiteY36" fmla="*/ 4694 h 9999"/>
                <a:gd name="connsiteX37" fmla="*/ 1778 w 9989"/>
                <a:gd name="connsiteY37" fmla="*/ 5260 h 9999"/>
                <a:gd name="connsiteX0" fmla="*/ 122 w 8342"/>
                <a:gd name="connsiteY0" fmla="*/ 5261 h 10000"/>
                <a:gd name="connsiteX1" fmla="*/ 336 w 8342"/>
                <a:gd name="connsiteY1" fmla="*/ 5349 h 10000"/>
                <a:gd name="connsiteX2" fmla="*/ 1227 w 8342"/>
                <a:gd name="connsiteY2" fmla="*/ 5610 h 10000"/>
                <a:gd name="connsiteX3" fmla="*/ 1645 w 8342"/>
                <a:gd name="connsiteY3" fmla="*/ 5125 h 10000"/>
                <a:gd name="connsiteX4" fmla="*/ 2111 w 8342"/>
                <a:gd name="connsiteY4" fmla="*/ 4676 h 10000"/>
                <a:gd name="connsiteX5" fmla="*/ 2142 w 8342"/>
                <a:gd name="connsiteY5" fmla="*/ 9151 h 10000"/>
                <a:gd name="connsiteX6" fmla="*/ 3236 w 8342"/>
                <a:gd name="connsiteY6" fmla="*/ 9990 h 10000"/>
                <a:gd name="connsiteX7" fmla="*/ 4105 w 8342"/>
                <a:gd name="connsiteY7" fmla="*/ 9029 h 10000"/>
                <a:gd name="connsiteX8" fmla="*/ 4095 w 8342"/>
                <a:gd name="connsiteY8" fmla="*/ 5275 h 10000"/>
                <a:gd name="connsiteX9" fmla="*/ 4095 w 8342"/>
                <a:gd name="connsiteY9" fmla="*/ 4491 h 10000"/>
                <a:gd name="connsiteX10" fmla="*/ 4515 w 8342"/>
                <a:gd name="connsiteY10" fmla="*/ 4502 h 10000"/>
                <a:gd name="connsiteX11" fmla="*/ 4515 w 8342"/>
                <a:gd name="connsiteY11" fmla="*/ 4945 h 10000"/>
                <a:gd name="connsiteX12" fmla="*/ 4504 w 8342"/>
                <a:gd name="connsiteY12" fmla="*/ 8326 h 10000"/>
                <a:gd name="connsiteX13" fmla="*/ 5037 w 8342"/>
                <a:gd name="connsiteY13" fmla="*/ 9923 h 10000"/>
                <a:gd name="connsiteX14" fmla="*/ 6174 w 8342"/>
                <a:gd name="connsiteY14" fmla="*/ 9794 h 10000"/>
                <a:gd name="connsiteX15" fmla="*/ 6462 w 8342"/>
                <a:gd name="connsiteY15" fmla="*/ 8987 h 10000"/>
                <a:gd name="connsiteX16" fmla="*/ 6462 w 8342"/>
                <a:gd name="connsiteY16" fmla="*/ 5072 h 10000"/>
                <a:gd name="connsiteX17" fmla="*/ 6473 w 8342"/>
                <a:gd name="connsiteY17" fmla="*/ 1329 h 10000"/>
                <a:gd name="connsiteX18" fmla="*/ 6942 w 8342"/>
                <a:gd name="connsiteY18" fmla="*/ 2429 h 10000"/>
                <a:gd name="connsiteX19" fmla="*/ 7043 w 8342"/>
                <a:gd name="connsiteY19" fmla="*/ 3152 h 10000"/>
                <a:gd name="connsiteX20" fmla="*/ 7409 w 8342"/>
                <a:gd name="connsiteY20" fmla="*/ 5090 h 10000"/>
                <a:gd name="connsiteX21" fmla="*/ 8331 w 8342"/>
                <a:gd name="connsiteY21" fmla="*/ 4208 h 10000"/>
                <a:gd name="connsiteX22" fmla="*/ 7954 w 8342"/>
                <a:gd name="connsiteY22" fmla="*/ 1471 h 10000"/>
                <a:gd name="connsiteX23" fmla="*/ 7179 w 8342"/>
                <a:gd name="connsiteY23" fmla="*/ 423 h 10000"/>
                <a:gd name="connsiteX24" fmla="*/ 5467 w 8342"/>
                <a:gd name="connsiteY24" fmla="*/ 7 h 10000"/>
                <a:gd name="connsiteX25" fmla="*/ 5273 w 8342"/>
                <a:gd name="connsiteY25" fmla="*/ 936 h 10000"/>
                <a:gd name="connsiteX26" fmla="*/ 4541 w 8342"/>
                <a:gd name="connsiteY26" fmla="*/ 294 h 10000"/>
                <a:gd name="connsiteX27" fmla="*/ 4917 w 8342"/>
                <a:gd name="connsiteY27" fmla="*/ 4 h 10000"/>
                <a:gd name="connsiteX28" fmla="*/ 3734 w 8342"/>
                <a:gd name="connsiteY28" fmla="*/ 7 h 10000"/>
                <a:gd name="connsiteX29" fmla="*/ 4142 w 8342"/>
                <a:gd name="connsiteY29" fmla="*/ 308 h 10000"/>
                <a:gd name="connsiteX30" fmla="*/ 3771 w 8342"/>
                <a:gd name="connsiteY30" fmla="*/ 608 h 10000"/>
                <a:gd name="connsiteX31" fmla="*/ 3363 w 8342"/>
                <a:gd name="connsiteY31" fmla="*/ 923 h 10000"/>
                <a:gd name="connsiteX32" fmla="*/ 3142 w 8342"/>
                <a:gd name="connsiteY32" fmla="*/ 25 h 10000"/>
                <a:gd name="connsiteX33" fmla="*/ 477 w 8342"/>
                <a:gd name="connsiteY33" fmla="*/ 1954 h 10000"/>
                <a:gd name="connsiteX34" fmla="*/ 326 w 8342"/>
                <a:gd name="connsiteY34" fmla="*/ 3754 h 10000"/>
                <a:gd name="connsiteX35" fmla="*/ 336 w 8342"/>
                <a:gd name="connsiteY35" fmla="*/ 4694 h 10000"/>
                <a:gd name="connsiteX36" fmla="*/ 122 w 8342"/>
                <a:gd name="connsiteY36" fmla="*/ 5261 h 10000"/>
                <a:gd name="connsiteX0" fmla="*/ 79 w 9676"/>
                <a:gd name="connsiteY0" fmla="*/ 4694 h 10000"/>
                <a:gd name="connsiteX1" fmla="*/ 79 w 9676"/>
                <a:gd name="connsiteY1" fmla="*/ 5349 h 10000"/>
                <a:gd name="connsiteX2" fmla="*/ 1147 w 9676"/>
                <a:gd name="connsiteY2" fmla="*/ 5610 h 10000"/>
                <a:gd name="connsiteX3" fmla="*/ 1648 w 9676"/>
                <a:gd name="connsiteY3" fmla="*/ 5125 h 10000"/>
                <a:gd name="connsiteX4" fmla="*/ 2207 w 9676"/>
                <a:gd name="connsiteY4" fmla="*/ 4676 h 10000"/>
                <a:gd name="connsiteX5" fmla="*/ 2244 w 9676"/>
                <a:gd name="connsiteY5" fmla="*/ 9151 h 10000"/>
                <a:gd name="connsiteX6" fmla="*/ 3555 w 9676"/>
                <a:gd name="connsiteY6" fmla="*/ 9990 h 10000"/>
                <a:gd name="connsiteX7" fmla="*/ 4597 w 9676"/>
                <a:gd name="connsiteY7" fmla="*/ 9029 h 10000"/>
                <a:gd name="connsiteX8" fmla="*/ 4585 w 9676"/>
                <a:gd name="connsiteY8" fmla="*/ 5275 h 10000"/>
                <a:gd name="connsiteX9" fmla="*/ 4585 w 9676"/>
                <a:gd name="connsiteY9" fmla="*/ 4491 h 10000"/>
                <a:gd name="connsiteX10" fmla="*/ 5088 w 9676"/>
                <a:gd name="connsiteY10" fmla="*/ 4502 h 10000"/>
                <a:gd name="connsiteX11" fmla="*/ 5088 w 9676"/>
                <a:gd name="connsiteY11" fmla="*/ 4945 h 10000"/>
                <a:gd name="connsiteX12" fmla="*/ 5075 w 9676"/>
                <a:gd name="connsiteY12" fmla="*/ 8326 h 10000"/>
                <a:gd name="connsiteX13" fmla="*/ 5714 w 9676"/>
                <a:gd name="connsiteY13" fmla="*/ 9923 h 10000"/>
                <a:gd name="connsiteX14" fmla="*/ 7077 w 9676"/>
                <a:gd name="connsiteY14" fmla="*/ 9794 h 10000"/>
                <a:gd name="connsiteX15" fmla="*/ 7422 w 9676"/>
                <a:gd name="connsiteY15" fmla="*/ 8987 h 10000"/>
                <a:gd name="connsiteX16" fmla="*/ 7422 w 9676"/>
                <a:gd name="connsiteY16" fmla="*/ 5072 h 10000"/>
                <a:gd name="connsiteX17" fmla="*/ 7436 w 9676"/>
                <a:gd name="connsiteY17" fmla="*/ 1329 h 10000"/>
                <a:gd name="connsiteX18" fmla="*/ 7998 w 9676"/>
                <a:gd name="connsiteY18" fmla="*/ 2429 h 10000"/>
                <a:gd name="connsiteX19" fmla="*/ 8119 w 9676"/>
                <a:gd name="connsiteY19" fmla="*/ 3152 h 10000"/>
                <a:gd name="connsiteX20" fmla="*/ 8558 w 9676"/>
                <a:gd name="connsiteY20" fmla="*/ 5090 h 10000"/>
                <a:gd name="connsiteX21" fmla="*/ 9663 w 9676"/>
                <a:gd name="connsiteY21" fmla="*/ 4208 h 10000"/>
                <a:gd name="connsiteX22" fmla="*/ 9211 w 9676"/>
                <a:gd name="connsiteY22" fmla="*/ 1471 h 10000"/>
                <a:gd name="connsiteX23" fmla="*/ 8282 w 9676"/>
                <a:gd name="connsiteY23" fmla="*/ 423 h 10000"/>
                <a:gd name="connsiteX24" fmla="*/ 6230 w 9676"/>
                <a:gd name="connsiteY24" fmla="*/ 7 h 10000"/>
                <a:gd name="connsiteX25" fmla="*/ 5997 w 9676"/>
                <a:gd name="connsiteY25" fmla="*/ 936 h 10000"/>
                <a:gd name="connsiteX26" fmla="*/ 5120 w 9676"/>
                <a:gd name="connsiteY26" fmla="*/ 294 h 10000"/>
                <a:gd name="connsiteX27" fmla="*/ 5570 w 9676"/>
                <a:gd name="connsiteY27" fmla="*/ 4 h 10000"/>
                <a:gd name="connsiteX28" fmla="*/ 4152 w 9676"/>
                <a:gd name="connsiteY28" fmla="*/ 7 h 10000"/>
                <a:gd name="connsiteX29" fmla="*/ 4641 w 9676"/>
                <a:gd name="connsiteY29" fmla="*/ 308 h 10000"/>
                <a:gd name="connsiteX30" fmla="*/ 4196 w 9676"/>
                <a:gd name="connsiteY30" fmla="*/ 608 h 10000"/>
                <a:gd name="connsiteX31" fmla="*/ 3707 w 9676"/>
                <a:gd name="connsiteY31" fmla="*/ 923 h 10000"/>
                <a:gd name="connsiteX32" fmla="*/ 3442 w 9676"/>
                <a:gd name="connsiteY32" fmla="*/ 25 h 10000"/>
                <a:gd name="connsiteX33" fmla="*/ 248 w 9676"/>
                <a:gd name="connsiteY33" fmla="*/ 1954 h 10000"/>
                <a:gd name="connsiteX34" fmla="*/ 67 w 9676"/>
                <a:gd name="connsiteY34" fmla="*/ 3754 h 10000"/>
                <a:gd name="connsiteX35" fmla="*/ 79 w 9676"/>
                <a:gd name="connsiteY35" fmla="*/ 4694 h 10000"/>
                <a:gd name="connsiteX0" fmla="*/ 82 w 10000"/>
                <a:gd name="connsiteY0" fmla="*/ 4694 h 10000"/>
                <a:gd name="connsiteX1" fmla="*/ 82 w 10000"/>
                <a:gd name="connsiteY1" fmla="*/ 5349 h 10000"/>
                <a:gd name="connsiteX2" fmla="*/ 1185 w 10000"/>
                <a:gd name="connsiteY2" fmla="*/ 5610 h 10000"/>
                <a:gd name="connsiteX3" fmla="*/ 1703 w 10000"/>
                <a:gd name="connsiteY3" fmla="*/ 5125 h 10000"/>
                <a:gd name="connsiteX4" fmla="*/ 1938 w 10000"/>
                <a:gd name="connsiteY4" fmla="*/ 2083 h 10000"/>
                <a:gd name="connsiteX5" fmla="*/ 2319 w 10000"/>
                <a:gd name="connsiteY5" fmla="*/ 9151 h 10000"/>
                <a:gd name="connsiteX6" fmla="*/ 3674 w 10000"/>
                <a:gd name="connsiteY6" fmla="*/ 9990 h 10000"/>
                <a:gd name="connsiteX7" fmla="*/ 4751 w 10000"/>
                <a:gd name="connsiteY7" fmla="*/ 9029 h 10000"/>
                <a:gd name="connsiteX8" fmla="*/ 4739 w 10000"/>
                <a:gd name="connsiteY8" fmla="*/ 5275 h 10000"/>
                <a:gd name="connsiteX9" fmla="*/ 4739 w 10000"/>
                <a:gd name="connsiteY9" fmla="*/ 4491 h 10000"/>
                <a:gd name="connsiteX10" fmla="*/ 5258 w 10000"/>
                <a:gd name="connsiteY10" fmla="*/ 4502 h 10000"/>
                <a:gd name="connsiteX11" fmla="*/ 5258 w 10000"/>
                <a:gd name="connsiteY11" fmla="*/ 4945 h 10000"/>
                <a:gd name="connsiteX12" fmla="*/ 5245 w 10000"/>
                <a:gd name="connsiteY12" fmla="*/ 8326 h 10000"/>
                <a:gd name="connsiteX13" fmla="*/ 5905 w 10000"/>
                <a:gd name="connsiteY13" fmla="*/ 9923 h 10000"/>
                <a:gd name="connsiteX14" fmla="*/ 7314 w 10000"/>
                <a:gd name="connsiteY14" fmla="*/ 9794 h 10000"/>
                <a:gd name="connsiteX15" fmla="*/ 7671 w 10000"/>
                <a:gd name="connsiteY15" fmla="*/ 8987 h 10000"/>
                <a:gd name="connsiteX16" fmla="*/ 7671 w 10000"/>
                <a:gd name="connsiteY16" fmla="*/ 5072 h 10000"/>
                <a:gd name="connsiteX17" fmla="*/ 7685 w 10000"/>
                <a:gd name="connsiteY17" fmla="*/ 1329 h 10000"/>
                <a:gd name="connsiteX18" fmla="*/ 8266 w 10000"/>
                <a:gd name="connsiteY18" fmla="*/ 2429 h 10000"/>
                <a:gd name="connsiteX19" fmla="*/ 8391 w 10000"/>
                <a:gd name="connsiteY19" fmla="*/ 3152 h 10000"/>
                <a:gd name="connsiteX20" fmla="*/ 8845 w 10000"/>
                <a:gd name="connsiteY20" fmla="*/ 5090 h 10000"/>
                <a:gd name="connsiteX21" fmla="*/ 9987 w 10000"/>
                <a:gd name="connsiteY21" fmla="*/ 4208 h 10000"/>
                <a:gd name="connsiteX22" fmla="*/ 9519 w 10000"/>
                <a:gd name="connsiteY22" fmla="*/ 1471 h 10000"/>
                <a:gd name="connsiteX23" fmla="*/ 8559 w 10000"/>
                <a:gd name="connsiteY23" fmla="*/ 423 h 10000"/>
                <a:gd name="connsiteX24" fmla="*/ 6439 w 10000"/>
                <a:gd name="connsiteY24" fmla="*/ 7 h 10000"/>
                <a:gd name="connsiteX25" fmla="*/ 6198 w 10000"/>
                <a:gd name="connsiteY25" fmla="*/ 936 h 10000"/>
                <a:gd name="connsiteX26" fmla="*/ 5291 w 10000"/>
                <a:gd name="connsiteY26" fmla="*/ 294 h 10000"/>
                <a:gd name="connsiteX27" fmla="*/ 5757 w 10000"/>
                <a:gd name="connsiteY27" fmla="*/ 4 h 10000"/>
                <a:gd name="connsiteX28" fmla="*/ 4291 w 10000"/>
                <a:gd name="connsiteY28" fmla="*/ 7 h 10000"/>
                <a:gd name="connsiteX29" fmla="*/ 4796 w 10000"/>
                <a:gd name="connsiteY29" fmla="*/ 308 h 10000"/>
                <a:gd name="connsiteX30" fmla="*/ 4337 w 10000"/>
                <a:gd name="connsiteY30" fmla="*/ 608 h 10000"/>
                <a:gd name="connsiteX31" fmla="*/ 3831 w 10000"/>
                <a:gd name="connsiteY31" fmla="*/ 923 h 10000"/>
                <a:gd name="connsiteX32" fmla="*/ 3557 w 10000"/>
                <a:gd name="connsiteY32" fmla="*/ 25 h 10000"/>
                <a:gd name="connsiteX33" fmla="*/ 256 w 10000"/>
                <a:gd name="connsiteY33" fmla="*/ 1954 h 10000"/>
                <a:gd name="connsiteX34" fmla="*/ 69 w 10000"/>
                <a:gd name="connsiteY34" fmla="*/ 3754 h 10000"/>
                <a:gd name="connsiteX35" fmla="*/ 82 w 10000"/>
                <a:gd name="connsiteY35" fmla="*/ 4694 h 10000"/>
                <a:gd name="connsiteX0" fmla="*/ 82 w 10000"/>
                <a:gd name="connsiteY0" fmla="*/ 4694 h 10000"/>
                <a:gd name="connsiteX1" fmla="*/ 82 w 10000"/>
                <a:gd name="connsiteY1" fmla="*/ 5349 h 10000"/>
                <a:gd name="connsiteX2" fmla="*/ 1185 w 10000"/>
                <a:gd name="connsiteY2" fmla="*/ 5610 h 10000"/>
                <a:gd name="connsiteX3" fmla="*/ 1703 w 10000"/>
                <a:gd name="connsiteY3" fmla="*/ 5125 h 10000"/>
                <a:gd name="connsiteX4" fmla="*/ 2281 w 10000"/>
                <a:gd name="connsiteY4" fmla="*/ 1589 h 10000"/>
                <a:gd name="connsiteX5" fmla="*/ 2319 w 10000"/>
                <a:gd name="connsiteY5" fmla="*/ 9151 h 10000"/>
                <a:gd name="connsiteX6" fmla="*/ 3674 w 10000"/>
                <a:gd name="connsiteY6" fmla="*/ 9990 h 10000"/>
                <a:gd name="connsiteX7" fmla="*/ 4751 w 10000"/>
                <a:gd name="connsiteY7" fmla="*/ 9029 h 10000"/>
                <a:gd name="connsiteX8" fmla="*/ 4739 w 10000"/>
                <a:gd name="connsiteY8" fmla="*/ 5275 h 10000"/>
                <a:gd name="connsiteX9" fmla="*/ 4739 w 10000"/>
                <a:gd name="connsiteY9" fmla="*/ 4491 h 10000"/>
                <a:gd name="connsiteX10" fmla="*/ 5258 w 10000"/>
                <a:gd name="connsiteY10" fmla="*/ 4502 h 10000"/>
                <a:gd name="connsiteX11" fmla="*/ 5258 w 10000"/>
                <a:gd name="connsiteY11" fmla="*/ 4945 h 10000"/>
                <a:gd name="connsiteX12" fmla="*/ 5245 w 10000"/>
                <a:gd name="connsiteY12" fmla="*/ 8326 h 10000"/>
                <a:gd name="connsiteX13" fmla="*/ 5905 w 10000"/>
                <a:gd name="connsiteY13" fmla="*/ 9923 h 10000"/>
                <a:gd name="connsiteX14" fmla="*/ 7314 w 10000"/>
                <a:gd name="connsiteY14" fmla="*/ 9794 h 10000"/>
                <a:gd name="connsiteX15" fmla="*/ 7671 w 10000"/>
                <a:gd name="connsiteY15" fmla="*/ 8987 h 10000"/>
                <a:gd name="connsiteX16" fmla="*/ 7671 w 10000"/>
                <a:gd name="connsiteY16" fmla="*/ 5072 h 10000"/>
                <a:gd name="connsiteX17" fmla="*/ 7685 w 10000"/>
                <a:gd name="connsiteY17" fmla="*/ 1329 h 10000"/>
                <a:gd name="connsiteX18" fmla="*/ 8266 w 10000"/>
                <a:gd name="connsiteY18" fmla="*/ 2429 h 10000"/>
                <a:gd name="connsiteX19" fmla="*/ 8391 w 10000"/>
                <a:gd name="connsiteY19" fmla="*/ 3152 h 10000"/>
                <a:gd name="connsiteX20" fmla="*/ 8845 w 10000"/>
                <a:gd name="connsiteY20" fmla="*/ 5090 h 10000"/>
                <a:gd name="connsiteX21" fmla="*/ 9987 w 10000"/>
                <a:gd name="connsiteY21" fmla="*/ 4208 h 10000"/>
                <a:gd name="connsiteX22" fmla="*/ 9519 w 10000"/>
                <a:gd name="connsiteY22" fmla="*/ 1471 h 10000"/>
                <a:gd name="connsiteX23" fmla="*/ 8559 w 10000"/>
                <a:gd name="connsiteY23" fmla="*/ 423 h 10000"/>
                <a:gd name="connsiteX24" fmla="*/ 6439 w 10000"/>
                <a:gd name="connsiteY24" fmla="*/ 7 h 10000"/>
                <a:gd name="connsiteX25" fmla="*/ 6198 w 10000"/>
                <a:gd name="connsiteY25" fmla="*/ 936 h 10000"/>
                <a:gd name="connsiteX26" fmla="*/ 5291 w 10000"/>
                <a:gd name="connsiteY26" fmla="*/ 294 h 10000"/>
                <a:gd name="connsiteX27" fmla="*/ 5757 w 10000"/>
                <a:gd name="connsiteY27" fmla="*/ 4 h 10000"/>
                <a:gd name="connsiteX28" fmla="*/ 4291 w 10000"/>
                <a:gd name="connsiteY28" fmla="*/ 7 h 10000"/>
                <a:gd name="connsiteX29" fmla="*/ 4796 w 10000"/>
                <a:gd name="connsiteY29" fmla="*/ 308 h 10000"/>
                <a:gd name="connsiteX30" fmla="*/ 4337 w 10000"/>
                <a:gd name="connsiteY30" fmla="*/ 608 h 10000"/>
                <a:gd name="connsiteX31" fmla="*/ 3831 w 10000"/>
                <a:gd name="connsiteY31" fmla="*/ 923 h 10000"/>
                <a:gd name="connsiteX32" fmla="*/ 3557 w 10000"/>
                <a:gd name="connsiteY32" fmla="*/ 25 h 10000"/>
                <a:gd name="connsiteX33" fmla="*/ 256 w 10000"/>
                <a:gd name="connsiteY33" fmla="*/ 1954 h 10000"/>
                <a:gd name="connsiteX34" fmla="*/ 69 w 10000"/>
                <a:gd name="connsiteY34" fmla="*/ 3754 h 10000"/>
                <a:gd name="connsiteX35" fmla="*/ 82 w 10000"/>
                <a:gd name="connsiteY35" fmla="*/ 4694 h 10000"/>
                <a:gd name="connsiteX0" fmla="*/ 119 w 10037"/>
                <a:gd name="connsiteY0" fmla="*/ 4694 h 10000"/>
                <a:gd name="connsiteX1" fmla="*/ 119 w 10037"/>
                <a:gd name="connsiteY1" fmla="*/ 5349 h 10000"/>
                <a:gd name="connsiteX2" fmla="*/ 1740 w 10037"/>
                <a:gd name="connsiteY2" fmla="*/ 5125 h 10000"/>
                <a:gd name="connsiteX3" fmla="*/ 2318 w 10037"/>
                <a:gd name="connsiteY3" fmla="*/ 1589 h 10000"/>
                <a:gd name="connsiteX4" fmla="*/ 2356 w 10037"/>
                <a:gd name="connsiteY4" fmla="*/ 9151 h 10000"/>
                <a:gd name="connsiteX5" fmla="*/ 3711 w 10037"/>
                <a:gd name="connsiteY5" fmla="*/ 9990 h 10000"/>
                <a:gd name="connsiteX6" fmla="*/ 4788 w 10037"/>
                <a:gd name="connsiteY6" fmla="*/ 9029 h 10000"/>
                <a:gd name="connsiteX7" fmla="*/ 4776 w 10037"/>
                <a:gd name="connsiteY7" fmla="*/ 5275 h 10000"/>
                <a:gd name="connsiteX8" fmla="*/ 4776 w 10037"/>
                <a:gd name="connsiteY8" fmla="*/ 4491 h 10000"/>
                <a:gd name="connsiteX9" fmla="*/ 5295 w 10037"/>
                <a:gd name="connsiteY9" fmla="*/ 4502 h 10000"/>
                <a:gd name="connsiteX10" fmla="*/ 5295 w 10037"/>
                <a:gd name="connsiteY10" fmla="*/ 4945 h 10000"/>
                <a:gd name="connsiteX11" fmla="*/ 5282 w 10037"/>
                <a:gd name="connsiteY11" fmla="*/ 8326 h 10000"/>
                <a:gd name="connsiteX12" fmla="*/ 5942 w 10037"/>
                <a:gd name="connsiteY12" fmla="*/ 9923 h 10000"/>
                <a:gd name="connsiteX13" fmla="*/ 7351 w 10037"/>
                <a:gd name="connsiteY13" fmla="*/ 9794 h 10000"/>
                <a:gd name="connsiteX14" fmla="*/ 7708 w 10037"/>
                <a:gd name="connsiteY14" fmla="*/ 8987 h 10000"/>
                <a:gd name="connsiteX15" fmla="*/ 7708 w 10037"/>
                <a:gd name="connsiteY15" fmla="*/ 5072 h 10000"/>
                <a:gd name="connsiteX16" fmla="*/ 7722 w 10037"/>
                <a:gd name="connsiteY16" fmla="*/ 1329 h 10000"/>
                <a:gd name="connsiteX17" fmla="*/ 8303 w 10037"/>
                <a:gd name="connsiteY17" fmla="*/ 2429 h 10000"/>
                <a:gd name="connsiteX18" fmla="*/ 8428 w 10037"/>
                <a:gd name="connsiteY18" fmla="*/ 3152 h 10000"/>
                <a:gd name="connsiteX19" fmla="*/ 8882 w 10037"/>
                <a:gd name="connsiteY19" fmla="*/ 5090 h 10000"/>
                <a:gd name="connsiteX20" fmla="*/ 10024 w 10037"/>
                <a:gd name="connsiteY20" fmla="*/ 4208 h 10000"/>
                <a:gd name="connsiteX21" fmla="*/ 9556 w 10037"/>
                <a:gd name="connsiteY21" fmla="*/ 1471 h 10000"/>
                <a:gd name="connsiteX22" fmla="*/ 8596 w 10037"/>
                <a:gd name="connsiteY22" fmla="*/ 423 h 10000"/>
                <a:gd name="connsiteX23" fmla="*/ 6476 w 10037"/>
                <a:gd name="connsiteY23" fmla="*/ 7 h 10000"/>
                <a:gd name="connsiteX24" fmla="*/ 6235 w 10037"/>
                <a:gd name="connsiteY24" fmla="*/ 936 h 10000"/>
                <a:gd name="connsiteX25" fmla="*/ 5328 w 10037"/>
                <a:gd name="connsiteY25" fmla="*/ 294 h 10000"/>
                <a:gd name="connsiteX26" fmla="*/ 5794 w 10037"/>
                <a:gd name="connsiteY26" fmla="*/ 4 h 10000"/>
                <a:gd name="connsiteX27" fmla="*/ 4328 w 10037"/>
                <a:gd name="connsiteY27" fmla="*/ 7 h 10000"/>
                <a:gd name="connsiteX28" fmla="*/ 4833 w 10037"/>
                <a:gd name="connsiteY28" fmla="*/ 308 h 10000"/>
                <a:gd name="connsiteX29" fmla="*/ 4374 w 10037"/>
                <a:gd name="connsiteY29" fmla="*/ 608 h 10000"/>
                <a:gd name="connsiteX30" fmla="*/ 3868 w 10037"/>
                <a:gd name="connsiteY30" fmla="*/ 923 h 10000"/>
                <a:gd name="connsiteX31" fmla="*/ 3594 w 10037"/>
                <a:gd name="connsiteY31" fmla="*/ 25 h 10000"/>
                <a:gd name="connsiteX32" fmla="*/ 293 w 10037"/>
                <a:gd name="connsiteY32" fmla="*/ 1954 h 10000"/>
                <a:gd name="connsiteX33" fmla="*/ 106 w 10037"/>
                <a:gd name="connsiteY33" fmla="*/ 3754 h 10000"/>
                <a:gd name="connsiteX34" fmla="*/ 119 w 10037"/>
                <a:gd name="connsiteY34" fmla="*/ 4694 h 10000"/>
                <a:gd name="connsiteX0" fmla="*/ 15 w 9933"/>
                <a:gd name="connsiteY0" fmla="*/ 4694 h 10000"/>
                <a:gd name="connsiteX1" fmla="*/ 1636 w 9933"/>
                <a:gd name="connsiteY1" fmla="*/ 5125 h 10000"/>
                <a:gd name="connsiteX2" fmla="*/ 2214 w 9933"/>
                <a:gd name="connsiteY2" fmla="*/ 1589 h 10000"/>
                <a:gd name="connsiteX3" fmla="*/ 2252 w 9933"/>
                <a:gd name="connsiteY3" fmla="*/ 9151 h 10000"/>
                <a:gd name="connsiteX4" fmla="*/ 3607 w 9933"/>
                <a:gd name="connsiteY4" fmla="*/ 9990 h 10000"/>
                <a:gd name="connsiteX5" fmla="*/ 4684 w 9933"/>
                <a:gd name="connsiteY5" fmla="*/ 9029 h 10000"/>
                <a:gd name="connsiteX6" fmla="*/ 4672 w 9933"/>
                <a:gd name="connsiteY6" fmla="*/ 5275 h 10000"/>
                <a:gd name="connsiteX7" fmla="*/ 4672 w 9933"/>
                <a:gd name="connsiteY7" fmla="*/ 4491 h 10000"/>
                <a:gd name="connsiteX8" fmla="*/ 5191 w 9933"/>
                <a:gd name="connsiteY8" fmla="*/ 4502 h 10000"/>
                <a:gd name="connsiteX9" fmla="*/ 5191 w 9933"/>
                <a:gd name="connsiteY9" fmla="*/ 4945 h 10000"/>
                <a:gd name="connsiteX10" fmla="*/ 5178 w 9933"/>
                <a:gd name="connsiteY10" fmla="*/ 8326 h 10000"/>
                <a:gd name="connsiteX11" fmla="*/ 5838 w 9933"/>
                <a:gd name="connsiteY11" fmla="*/ 9923 h 10000"/>
                <a:gd name="connsiteX12" fmla="*/ 7247 w 9933"/>
                <a:gd name="connsiteY12" fmla="*/ 9794 h 10000"/>
                <a:gd name="connsiteX13" fmla="*/ 7604 w 9933"/>
                <a:gd name="connsiteY13" fmla="*/ 8987 h 10000"/>
                <a:gd name="connsiteX14" fmla="*/ 7604 w 9933"/>
                <a:gd name="connsiteY14" fmla="*/ 5072 h 10000"/>
                <a:gd name="connsiteX15" fmla="*/ 7618 w 9933"/>
                <a:gd name="connsiteY15" fmla="*/ 1329 h 10000"/>
                <a:gd name="connsiteX16" fmla="*/ 8199 w 9933"/>
                <a:gd name="connsiteY16" fmla="*/ 2429 h 10000"/>
                <a:gd name="connsiteX17" fmla="*/ 8324 w 9933"/>
                <a:gd name="connsiteY17" fmla="*/ 3152 h 10000"/>
                <a:gd name="connsiteX18" fmla="*/ 8778 w 9933"/>
                <a:gd name="connsiteY18" fmla="*/ 5090 h 10000"/>
                <a:gd name="connsiteX19" fmla="*/ 9920 w 9933"/>
                <a:gd name="connsiteY19" fmla="*/ 4208 h 10000"/>
                <a:gd name="connsiteX20" fmla="*/ 9452 w 9933"/>
                <a:gd name="connsiteY20" fmla="*/ 1471 h 10000"/>
                <a:gd name="connsiteX21" fmla="*/ 8492 w 9933"/>
                <a:gd name="connsiteY21" fmla="*/ 423 h 10000"/>
                <a:gd name="connsiteX22" fmla="*/ 6372 w 9933"/>
                <a:gd name="connsiteY22" fmla="*/ 7 h 10000"/>
                <a:gd name="connsiteX23" fmla="*/ 6131 w 9933"/>
                <a:gd name="connsiteY23" fmla="*/ 936 h 10000"/>
                <a:gd name="connsiteX24" fmla="*/ 5224 w 9933"/>
                <a:gd name="connsiteY24" fmla="*/ 294 h 10000"/>
                <a:gd name="connsiteX25" fmla="*/ 5690 w 9933"/>
                <a:gd name="connsiteY25" fmla="*/ 4 h 10000"/>
                <a:gd name="connsiteX26" fmla="*/ 4224 w 9933"/>
                <a:gd name="connsiteY26" fmla="*/ 7 h 10000"/>
                <a:gd name="connsiteX27" fmla="*/ 4729 w 9933"/>
                <a:gd name="connsiteY27" fmla="*/ 308 h 10000"/>
                <a:gd name="connsiteX28" fmla="*/ 4270 w 9933"/>
                <a:gd name="connsiteY28" fmla="*/ 608 h 10000"/>
                <a:gd name="connsiteX29" fmla="*/ 3764 w 9933"/>
                <a:gd name="connsiteY29" fmla="*/ 923 h 10000"/>
                <a:gd name="connsiteX30" fmla="*/ 3490 w 9933"/>
                <a:gd name="connsiteY30" fmla="*/ 25 h 10000"/>
                <a:gd name="connsiteX31" fmla="*/ 189 w 9933"/>
                <a:gd name="connsiteY31" fmla="*/ 1954 h 10000"/>
                <a:gd name="connsiteX32" fmla="*/ 2 w 9933"/>
                <a:gd name="connsiteY32" fmla="*/ 3754 h 10000"/>
                <a:gd name="connsiteX33" fmla="*/ 15 w 9933"/>
                <a:gd name="connsiteY33" fmla="*/ 4694 h 10000"/>
                <a:gd name="connsiteX0" fmla="*/ 15 w 10000"/>
                <a:gd name="connsiteY0" fmla="*/ 5064 h 10000"/>
                <a:gd name="connsiteX1" fmla="*/ 1647 w 10000"/>
                <a:gd name="connsiteY1" fmla="*/ 5125 h 10000"/>
                <a:gd name="connsiteX2" fmla="*/ 2229 w 10000"/>
                <a:gd name="connsiteY2" fmla="*/ 1589 h 10000"/>
                <a:gd name="connsiteX3" fmla="*/ 2267 w 10000"/>
                <a:gd name="connsiteY3" fmla="*/ 9151 h 10000"/>
                <a:gd name="connsiteX4" fmla="*/ 3631 w 10000"/>
                <a:gd name="connsiteY4" fmla="*/ 9990 h 10000"/>
                <a:gd name="connsiteX5" fmla="*/ 4716 w 10000"/>
                <a:gd name="connsiteY5" fmla="*/ 9029 h 10000"/>
                <a:gd name="connsiteX6" fmla="*/ 4704 w 10000"/>
                <a:gd name="connsiteY6" fmla="*/ 5275 h 10000"/>
                <a:gd name="connsiteX7" fmla="*/ 4704 w 10000"/>
                <a:gd name="connsiteY7" fmla="*/ 4491 h 10000"/>
                <a:gd name="connsiteX8" fmla="*/ 5226 w 10000"/>
                <a:gd name="connsiteY8" fmla="*/ 4502 h 10000"/>
                <a:gd name="connsiteX9" fmla="*/ 5226 w 10000"/>
                <a:gd name="connsiteY9" fmla="*/ 4945 h 10000"/>
                <a:gd name="connsiteX10" fmla="*/ 5213 w 10000"/>
                <a:gd name="connsiteY10" fmla="*/ 8326 h 10000"/>
                <a:gd name="connsiteX11" fmla="*/ 5877 w 10000"/>
                <a:gd name="connsiteY11" fmla="*/ 9923 h 10000"/>
                <a:gd name="connsiteX12" fmla="*/ 7296 w 10000"/>
                <a:gd name="connsiteY12" fmla="*/ 9794 h 10000"/>
                <a:gd name="connsiteX13" fmla="*/ 7655 w 10000"/>
                <a:gd name="connsiteY13" fmla="*/ 8987 h 10000"/>
                <a:gd name="connsiteX14" fmla="*/ 7655 w 10000"/>
                <a:gd name="connsiteY14" fmla="*/ 5072 h 10000"/>
                <a:gd name="connsiteX15" fmla="*/ 7669 w 10000"/>
                <a:gd name="connsiteY15" fmla="*/ 1329 h 10000"/>
                <a:gd name="connsiteX16" fmla="*/ 8254 w 10000"/>
                <a:gd name="connsiteY16" fmla="*/ 2429 h 10000"/>
                <a:gd name="connsiteX17" fmla="*/ 8380 w 10000"/>
                <a:gd name="connsiteY17" fmla="*/ 3152 h 10000"/>
                <a:gd name="connsiteX18" fmla="*/ 8837 w 10000"/>
                <a:gd name="connsiteY18" fmla="*/ 5090 h 10000"/>
                <a:gd name="connsiteX19" fmla="*/ 9987 w 10000"/>
                <a:gd name="connsiteY19" fmla="*/ 4208 h 10000"/>
                <a:gd name="connsiteX20" fmla="*/ 9516 w 10000"/>
                <a:gd name="connsiteY20" fmla="*/ 1471 h 10000"/>
                <a:gd name="connsiteX21" fmla="*/ 8549 w 10000"/>
                <a:gd name="connsiteY21" fmla="*/ 423 h 10000"/>
                <a:gd name="connsiteX22" fmla="*/ 6415 w 10000"/>
                <a:gd name="connsiteY22" fmla="*/ 7 h 10000"/>
                <a:gd name="connsiteX23" fmla="*/ 6172 w 10000"/>
                <a:gd name="connsiteY23" fmla="*/ 936 h 10000"/>
                <a:gd name="connsiteX24" fmla="*/ 5259 w 10000"/>
                <a:gd name="connsiteY24" fmla="*/ 294 h 10000"/>
                <a:gd name="connsiteX25" fmla="*/ 5728 w 10000"/>
                <a:gd name="connsiteY25" fmla="*/ 4 h 10000"/>
                <a:gd name="connsiteX26" fmla="*/ 4252 w 10000"/>
                <a:gd name="connsiteY26" fmla="*/ 7 h 10000"/>
                <a:gd name="connsiteX27" fmla="*/ 4761 w 10000"/>
                <a:gd name="connsiteY27" fmla="*/ 308 h 10000"/>
                <a:gd name="connsiteX28" fmla="*/ 4299 w 10000"/>
                <a:gd name="connsiteY28" fmla="*/ 608 h 10000"/>
                <a:gd name="connsiteX29" fmla="*/ 3789 w 10000"/>
                <a:gd name="connsiteY29" fmla="*/ 923 h 10000"/>
                <a:gd name="connsiteX30" fmla="*/ 3514 w 10000"/>
                <a:gd name="connsiteY30" fmla="*/ 25 h 10000"/>
                <a:gd name="connsiteX31" fmla="*/ 190 w 10000"/>
                <a:gd name="connsiteY31" fmla="*/ 1954 h 10000"/>
                <a:gd name="connsiteX32" fmla="*/ 2 w 10000"/>
                <a:gd name="connsiteY32" fmla="*/ 3754 h 10000"/>
                <a:gd name="connsiteX33" fmla="*/ 15 w 10000"/>
                <a:gd name="connsiteY33" fmla="*/ 506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0000" h="10000">
                  <a:moveTo>
                    <a:pt x="15" y="5064"/>
                  </a:moveTo>
                  <a:cubicBezTo>
                    <a:pt x="289" y="5292"/>
                    <a:pt x="1278" y="5704"/>
                    <a:pt x="1647" y="5125"/>
                  </a:cubicBezTo>
                  <a:cubicBezTo>
                    <a:pt x="2016" y="4546"/>
                    <a:pt x="2026" y="1726"/>
                    <a:pt x="2229" y="1589"/>
                  </a:cubicBezTo>
                  <a:cubicBezTo>
                    <a:pt x="2333" y="1852"/>
                    <a:pt x="2261" y="8546"/>
                    <a:pt x="2267" y="9151"/>
                  </a:cubicBezTo>
                  <a:cubicBezTo>
                    <a:pt x="2273" y="9637"/>
                    <a:pt x="2698" y="10035"/>
                    <a:pt x="3631" y="9990"/>
                  </a:cubicBezTo>
                  <a:cubicBezTo>
                    <a:pt x="4545" y="9948"/>
                    <a:pt x="4716" y="9504"/>
                    <a:pt x="4716" y="9029"/>
                  </a:cubicBezTo>
                  <a:cubicBezTo>
                    <a:pt x="4710" y="8113"/>
                    <a:pt x="4645" y="6076"/>
                    <a:pt x="4704" y="5275"/>
                  </a:cubicBezTo>
                  <a:cubicBezTo>
                    <a:pt x="4722" y="5027"/>
                    <a:pt x="4729" y="4736"/>
                    <a:pt x="4704" y="4491"/>
                  </a:cubicBezTo>
                  <a:lnTo>
                    <a:pt x="5226" y="4502"/>
                  </a:lnTo>
                  <a:cubicBezTo>
                    <a:pt x="5207" y="4659"/>
                    <a:pt x="5207" y="4802"/>
                    <a:pt x="5226" y="4945"/>
                  </a:cubicBezTo>
                  <a:cubicBezTo>
                    <a:pt x="5222" y="6072"/>
                    <a:pt x="5218" y="7200"/>
                    <a:pt x="5213" y="8326"/>
                  </a:cubicBezTo>
                  <a:cubicBezTo>
                    <a:pt x="5213" y="8941"/>
                    <a:pt x="4965" y="9641"/>
                    <a:pt x="5877" y="9923"/>
                  </a:cubicBezTo>
                  <a:cubicBezTo>
                    <a:pt x="6382" y="10077"/>
                    <a:pt x="6982" y="9983"/>
                    <a:pt x="7296" y="9794"/>
                  </a:cubicBezTo>
                  <a:cubicBezTo>
                    <a:pt x="7689" y="9556"/>
                    <a:pt x="7661" y="9375"/>
                    <a:pt x="7655" y="8987"/>
                  </a:cubicBezTo>
                  <a:cubicBezTo>
                    <a:pt x="7648" y="7683"/>
                    <a:pt x="7655" y="6376"/>
                    <a:pt x="7655" y="5072"/>
                  </a:cubicBezTo>
                  <a:cubicBezTo>
                    <a:pt x="7655" y="3876"/>
                    <a:pt x="7523" y="2447"/>
                    <a:pt x="7669" y="1329"/>
                  </a:cubicBezTo>
                  <a:cubicBezTo>
                    <a:pt x="8013" y="1556"/>
                    <a:pt x="8176" y="2126"/>
                    <a:pt x="8254" y="2429"/>
                  </a:cubicBezTo>
                  <a:cubicBezTo>
                    <a:pt x="8321" y="2667"/>
                    <a:pt x="8342" y="2905"/>
                    <a:pt x="8380" y="3152"/>
                  </a:cubicBezTo>
                  <a:cubicBezTo>
                    <a:pt x="8491" y="3936"/>
                    <a:pt x="8019" y="4945"/>
                    <a:pt x="8837" y="5090"/>
                  </a:cubicBezTo>
                  <a:cubicBezTo>
                    <a:pt x="10063" y="5310"/>
                    <a:pt x="9967" y="4411"/>
                    <a:pt x="9987" y="4208"/>
                  </a:cubicBezTo>
                  <a:cubicBezTo>
                    <a:pt x="10037" y="3376"/>
                    <a:pt x="9961" y="2255"/>
                    <a:pt x="9516" y="1471"/>
                  </a:cubicBezTo>
                  <a:cubicBezTo>
                    <a:pt x="9241" y="996"/>
                    <a:pt x="8967" y="794"/>
                    <a:pt x="8549" y="423"/>
                  </a:cubicBezTo>
                  <a:cubicBezTo>
                    <a:pt x="8203" y="122"/>
                    <a:pt x="7322" y="7"/>
                    <a:pt x="6415" y="7"/>
                  </a:cubicBezTo>
                  <a:lnTo>
                    <a:pt x="6172" y="936"/>
                  </a:lnTo>
                  <a:cubicBezTo>
                    <a:pt x="5904" y="807"/>
                    <a:pt x="5337" y="423"/>
                    <a:pt x="5259" y="294"/>
                  </a:cubicBezTo>
                  <a:cubicBezTo>
                    <a:pt x="5449" y="189"/>
                    <a:pt x="5638" y="134"/>
                    <a:pt x="5728" y="4"/>
                  </a:cubicBezTo>
                  <a:lnTo>
                    <a:pt x="4252" y="7"/>
                  </a:lnTo>
                  <a:cubicBezTo>
                    <a:pt x="4370" y="137"/>
                    <a:pt x="4560" y="227"/>
                    <a:pt x="4761" y="308"/>
                  </a:cubicBezTo>
                  <a:cubicBezTo>
                    <a:pt x="4513" y="413"/>
                    <a:pt x="4475" y="468"/>
                    <a:pt x="4299" y="608"/>
                  </a:cubicBezTo>
                  <a:cubicBezTo>
                    <a:pt x="4135" y="737"/>
                    <a:pt x="4006" y="853"/>
                    <a:pt x="3789" y="923"/>
                  </a:cubicBezTo>
                  <a:lnTo>
                    <a:pt x="3514" y="25"/>
                  </a:lnTo>
                  <a:cubicBezTo>
                    <a:pt x="1483" y="-192"/>
                    <a:pt x="499" y="1063"/>
                    <a:pt x="190" y="1954"/>
                  </a:cubicBezTo>
                  <a:cubicBezTo>
                    <a:pt x="8" y="2472"/>
                    <a:pt x="-5" y="3209"/>
                    <a:pt x="2" y="3754"/>
                  </a:cubicBezTo>
                  <a:cubicBezTo>
                    <a:pt x="2" y="3936"/>
                    <a:pt x="81" y="4941"/>
                    <a:pt x="15" y="50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" name="Овал 3"/>
            <p:cNvSpPr/>
            <p:nvPr/>
          </p:nvSpPr>
          <p:spPr>
            <a:xfrm>
              <a:off x="-692692" y="4641597"/>
              <a:ext cx="176986" cy="1916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-692692" y="4857301"/>
              <a:ext cx="176986" cy="923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278344" y="5957979"/>
            <a:ext cx="194887" cy="465561"/>
            <a:chOff x="-813506" y="4641597"/>
            <a:chExt cx="413212" cy="987114"/>
          </a:xfrm>
        </p:grpSpPr>
        <p:sp>
          <p:nvSpPr>
            <p:cNvPr id="57" name="Freeform 16"/>
            <p:cNvSpPr>
              <a:spLocks/>
            </p:cNvSpPr>
            <p:nvPr/>
          </p:nvSpPr>
          <p:spPr bwMode="auto">
            <a:xfrm>
              <a:off x="-813506" y="4857301"/>
              <a:ext cx="413212" cy="771410"/>
            </a:xfrm>
            <a:custGeom>
              <a:avLst/>
              <a:gdLst>
                <a:gd name="T0" fmla="*/ 344 w 1924"/>
                <a:gd name="T1" fmla="*/ 1560 h 2938"/>
                <a:gd name="T2" fmla="*/ 4 w 1924"/>
                <a:gd name="T3" fmla="*/ 2103 h 2938"/>
                <a:gd name="T4" fmla="*/ 2 w 1924"/>
                <a:gd name="T5" fmla="*/ 2111 h 2938"/>
                <a:gd name="T6" fmla="*/ 5 w 1924"/>
                <a:gd name="T7" fmla="*/ 2135 h 2938"/>
                <a:gd name="T8" fmla="*/ 385 w 1924"/>
                <a:gd name="T9" fmla="*/ 1585 h 2938"/>
                <a:gd name="T10" fmla="*/ 555 w 1924"/>
                <a:gd name="T11" fmla="*/ 1660 h 2938"/>
                <a:gd name="T12" fmla="*/ 635 w 1924"/>
                <a:gd name="T13" fmla="*/ 1521 h 2938"/>
                <a:gd name="T14" fmla="*/ 724 w 1924"/>
                <a:gd name="T15" fmla="*/ 1393 h 2938"/>
                <a:gd name="T16" fmla="*/ 730 w 1924"/>
                <a:gd name="T17" fmla="*/ 2673 h 2938"/>
                <a:gd name="T18" fmla="*/ 939 w 1924"/>
                <a:gd name="T19" fmla="*/ 2913 h 2938"/>
                <a:gd name="T20" fmla="*/ 1105 w 1924"/>
                <a:gd name="T21" fmla="*/ 2638 h 2938"/>
                <a:gd name="T22" fmla="*/ 1103 w 1924"/>
                <a:gd name="T23" fmla="*/ 1564 h 2938"/>
                <a:gd name="T24" fmla="*/ 1103 w 1924"/>
                <a:gd name="T25" fmla="*/ 1340 h 2938"/>
                <a:gd name="T26" fmla="*/ 1183 w 1924"/>
                <a:gd name="T27" fmla="*/ 1343 h 2938"/>
                <a:gd name="T28" fmla="*/ 1183 w 1924"/>
                <a:gd name="T29" fmla="*/ 1470 h 2938"/>
                <a:gd name="T30" fmla="*/ 1181 w 1924"/>
                <a:gd name="T31" fmla="*/ 2437 h 2938"/>
                <a:gd name="T32" fmla="*/ 1283 w 1924"/>
                <a:gd name="T33" fmla="*/ 2894 h 2938"/>
                <a:gd name="T34" fmla="*/ 1500 w 1924"/>
                <a:gd name="T35" fmla="*/ 2857 h 2938"/>
                <a:gd name="T36" fmla="*/ 1555 w 1924"/>
                <a:gd name="T37" fmla="*/ 2626 h 2938"/>
                <a:gd name="T38" fmla="*/ 1555 w 1924"/>
                <a:gd name="T39" fmla="*/ 1506 h 2938"/>
                <a:gd name="T40" fmla="*/ 1557 w 1924"/>
                <a:gd name="T41" fmla="*/ 435 h 2938"/>
                <a:gd name="T42" fmla="*/ 1647 w 1924"/>
                <a:gd name="T43" fmla="*/ 750 h 2938"/>
                <a:gd name="T44" fmla="*/ 1666 w 1924"/>
                <a:gd name="T45" fmla="*/ 957 h 2938"/>
                <a:gd name="T46" fmla="*/ 1736 w 1924"/>
                <a:gd name="T47" fmla="*/ 1511 h 2938"/>
                <a:gd name="T48" fmla="*/ 1912 w 1924"/>
                <a:gd name="T49" fmla="*/ 1259 h 2938"/>
                <a:gd name="T50" fmla="*/ 1840 w 1924"/>
                <a:gd name="T51" fmla="*/ 476 h 2938"/>
                <a:gd name="T52" fmla="*/ 1692 w 1924"/>
                <a:gd name="T53" fmla="*/ 176 h 2938"/>
                <a:gd name="T54" fmla="*/ 1365 w 1924"/>
                <a:gd name="T55" fmla="*/ 57 h 2938"/>
                <a:gd name="T56" fmla="*/ 1328 w 1924"/>
                <a:gd name="T57" fmla="*/ 323 h 2938"/>
                <a:gd name="T58" fmla="*/ 1188 w 1924"/>
                <a:gd name="T59" fmla="*/ 139 h 2938"/>
                <a:gd name="T60" fmla="*/ 1260 w 1924"/>
                <a:gd name="T61" fmla="*/ 56 h 2938"/>
                <a:gd name="T62" fmla="*/ 1034 w 1924"/>
                <a:gd name="T63" fmla="*/ 57 h 2938"/>
                <a:gd name="T64" fmla="*/ 1112 w 1924"/>
                <a:gd name="T65" fmla="*/ 143 h 2938"/>
                <a:gd name="T66" fmla="*/ 1041 w 1924"/>
                <a:gd name="T67" fmla="*/ 229 h 2938"/>
                <a:gd name="T68" fmla="*/ 963 w 1924"/>
                <a:gd name="T69" fmla="*/ 319 h 2938"/>
                <a:gd name="T70" fmla="*/ 921 w 1924"/>
                <a:gd name="T71" fmla="*/ 62 h 2938"/>
                <a:gd name="T72" fmla="*/ 412 w 1924"/>
                <a:gd name="T73" fmla="*/ 614 h 2938"/>
                <a:gd name="T74" fmla="*/ 383 w 1924"/>
                <a:gd name="T75" fmla="*/ 1129 h 2938"/>
                <a:gd name="T76" fmla="*/ 385 w 1924"/>
                <a:gd name="T77" fmla="*/ 1398 h 2938"/>
                <a:gd name="T78" fmla="*/ 344 w 1924"/>
                <a:gd name="T79" fmla="*/ 1560 h 2938"/>
                <a:gd name="connsiteX0" fmla="*/ 1778 w 9939"/>
                <a:gd name="connsiteY0" fmla="*/ 5124 h 9739"/>
                <a:gd name="connsiteX1" fmla="*/ 11 w 9939"/>
                <a:gd name="connsiteY1" fmla="*/ 6972 h 9739"/>
                <a:gd name="connsiteX2" fmla="*/ 0 w 9939"/>
                <a:gd name="connsiteY2" fmla="*/ 6999 h 9739"/>
                <a:gd name="connsiteX3" fmla="*/ 1991 w 9939"/>
                <a:gd name="connsiteY3" fmla="*/ 5209 h 9739"/>
                <a:gd name="connsiteX4" fmla="*/ 2875 w 9939"/>
                <a:gd name="connsiteY4" fmla="*/ 5464 h 9739"/>
                <a:gd name="connsiteX5" fmla="*/ 3290 w 9939"/>
                <a:gd name="connsiteY5" fmla="*/ 4991 h 9739"/>
                <a:gd name="connsiteX6" fmla="*/ 3753 w 9939"/>
                <a:gd name="connsiteY6" fmla="*/ 4555 h 9739"/>
                <a:gd name="connsiteX7" fmla="*/ 3784 w 9939"/>
                <a:gd name="connsiteY7" fmla="*/ 8912 h 9739"/>
                <a:gd name="connsiteX8" fmla="*/ 4870 w 9939"/>
                <a:gd name="connsiteY8" fmla="*/ 9729 h 9739"/>
                <a:gd name="connsiteX9" fmla="*/ 5733 w 9939"/>
                <a:gd name="connsiteY9" fmla="*/ 8793 h 9739"/>
                <a:gd name="connsiteX10" fmla="*/ 5723 w 9939"/>
                <a:gd name="connsiteY10" fmla="*/ 5137 h 9739"/>
                <a:gd name="connsiteX11" fmla="*/ 5723 w 9939"/>
                <a:gd name="connsiteY11" fmla="*/ 4375 h 9739"/>
                <a:gd name="connsiteX12" fmla="*/ 6139 w 9939"/>
                <a:gd name="connsiteY12" fmla="*/ 4385 h 9739"/>
                <a:gd name="connsiteX13" fmla="*/ 6139 w 9939"/>
                <a:gd name="connsiteY13" fmla="*/ 4817 h 9739"/>
                <a:gd name="connsiteX14" fmla="*/ 6128 w 9939"/>
                <a:gd name="connsiteY14" fmla="*/ 8109 h 9739"/>
                <a:gd name="connsiteX15" fmla="*/ 6658 w 9939"/>
                <a:gd name="connsiteY15" fmla="*/ 9664 h 9739"/>
                <a:gd name="connsiteX16" fmla="*/ 7786 w 9939"/>
                <a:gd name="connsiteY16" fmla="*/ 9538 h 9739"/>
                <a:gd name="connsiteX17" fmla="*/ 8072 w 9939"/>
                <a:gd name="connsiteY17" fmla="*/ 8752 h 9739"/>
                <a:gd name="connsiteX18" fmla="*/ 8072 w 9939"/>
                <a:gd name="connsiteY18" fmla="*/ 4940 h 9739"/>
                <a:gd name="connsiteX19" fmla="*/ 8083 w 9939"/>
                <a:gd name="connsiteY19" fmla="*/ 1295 h 9739"/>
                <a:gd name="connsiteX20" fmla="*/ 8550 w 9939"/>
                <a:gd name="connsiteY20" fmla="*/ 2367 h 9739"/>
                <a:gd name="connsiteX21" fmla="*/ 8649 w 9939"/>
                <a:gd name="connsiteY21" fmla="*/ 3071 h 9739"/>
                <a:gd name="connsiteX22" fmla="*/ 9013 w 9939"/>
                <a:gd name="connsiteY22" fmla="*/ 4957 h 9739"/>
                <a:gd name="connsiteX23" fmla="*/ 9928 w 9939"/>
                <a:gd name="connsiteY23" fmla="*/ 4099 h 9739"/>
                <a:gd name="connsiteX24" fmla="*/ 9553 w 9939"/>
                <a:gd name="connsiteY24" fmla="*/ 1434 h 9739"/>
                <a:gd name="connsiteX25" fmla="*/ 8784 w 9939"/>
                <a:gd name="connsiteY25" fmla="*/ 413 h 9739"/>
                <a:gd name="connsiteX26" fmla="*/ 7085 w 9939"/>
                <a:gd name="connsiteY26" fmla="*/ 8 h 9739"/>
                <a:gd name="connsiteX27" fmla="*/ 6892 w 9939"/>
                <a:gd name="connsiteY27" fmla="*/ 913 h 9739"/>
                <a:gd name="connsiteX28" fmla="*/ 6165 w 9939"/>
                <a:gd name="connsiteY28" fmla="*/ 287 h 9739"/>
                <a:gd name="connsiteX29" fmla="*/ 6539 w 9939"/>
                <a:gd name="connsiteY29" fmla="*/ 5 h 9739"/>
                <a:gd name="connsiteX30" fmla="*/ 5364 w 9939"/>
                <a:gd name="connsiteY30" fmla="*/ 8 h 9739"/>
                <a:gd name="connsiteX31" fmla="*/ 5770 w 9939"/>
                <a:gd name="connsiteY31" fmla="*/ 301 h 9739"/>
                <a:gd name="connsiteX32" fmla="*/ 5401 w 9939"/>
                <a:gd name="connsiteY32" fmla="*/ 593 h 9739"/>
                <a:gd name="connsiteX33" fmla="*/ 4995 w 9939"/>
                <a:gd name="connsiteY33" fmla="*/ 900 h 9739"/>
                <a:gd name="connsiteX34" fmla="*/ 4777 w 9939"/>
                <a:gd name="connsiteY34" fmla="*/ 25 h 9739"/>
                <a:gd name="connsiteX35" fmla="*/ 2131 w 9939"/>
                <a:gd name="connsiteY35" fmla="*/ 1904 h 9739"/>
                <a:gd name="connsiteX36" fmla="*/ 1981 w 9939"/>
                <a:gd name="connsiteY36" fmla="*/ 3657 h 9739"/>
                <a:gd name="connsiteX37" fmla="*/ 1991 w 9939"/>
                <a:gd name="connsiteY37" fmla="*/ 4572 h 9739"/>
                <a:gd name="connsiteX38" fmla="*/ 1778 w 9939"/>
                <a:gd name="connsiteY38" fmla="*/ 5124 h 9739"/>
                <a:gd name="connsiteX0" fmla="*/ 1778 w 9989"/>
                <a:gd name="connsiteY0" fmla="*/ 5260 h 9999"/>
                <a:gd name="connsiteX1" fmla="*/ 0 w 9989"/>
                <a:gd name="connsiteY1" fmla="*/ 7158 h 9999"/>
                <a:gd name="connsiteX2" fmla="*/ 1992 w 9989"/>
                <a:gd name="connsiteY2" fmla="*/ 5348 h 9999"/>
                <a:gd name="connsiteX3" fmla="*/ 2882 w 9989"/>
                <a:gd name="connsiteY3" fmla="*/ 5609 h 9999"/>
                <a:gd name="connsiteX4" fmla="*/ 3299 w 9989"/>
                <a:gd name="connsiteY4" fmla="*/ 5124 h 9999"/>
                <a:gd name="connsiteX5" fmla="*/ 3765 w 9989"/>
                <a:gd name="connsiteY5" fmla="*/ 4676 h 9999"/>
                <a:gd name="connsiteX6" fmla="*/ 3796 w 9989"/>
                <a:gd name="connsiteY6" fmla="*/ 9150 h 9999"/>
                <a:gd name="connsiteX7" fmla="*/ 4889 w 9989"/>
                <a:gd name="connsiteY7" fmla="*/ 9989 h 9999"/>
                <a:gd name="connsiteX8" fmla="*/ 5757 w 9989"/>
                <a:gd name="connsiteY8" fmla="*/ 9028 h 9999"/>
                <a:gd name="connsiteX9" fmla="*/ 5747 w 9989"/>
                <a:gd name="connsiteY9" fmla="*/ 5274 h 9999"/>
                <a:gd name="connsiteX10" fmla="*/ 5747 w 9989"/>
                <a:gd name="connsiteY10" fmla="*/ 4491 h 9999"/>
                <a:gd name="connsiteX11" fmla="*/ 6166 w 9989"/>
                <a:gd name="connsiteY11" fmla="*/ 4502 h 9999"/>
                <a:gd name="connsiteX12" fmla="*/ 6166 w 9989"/>
                <a:gd name="connsiteY12" fmla="*/ 4945 h 9999"/>
                <a:gd name="connsiteX13" fmla="*/ 6155 w 9989"/>
                <a:gd name="connsiteY13" fmla="*/ 8325 h 9999"/>
                <a:gd name="connsiteX14" fmla="*/ 6688 w 9989"/>
                <a:gd name="connsiteY14" fmla="*/ 9922 h 9999"/>
                <a:gd name="connsiteX15" fmla="*/ 7823 w 9989"/>
                <a:gd name="connsiteY15" fmla="*/ 9793 h 9999"/>
                <a:gd name="connsiteX16" fmla="*/ 8111 w 9989"/>
                <a:gd name="connsiteY16" fmla="*/ 8986 h 9999"/>
                <a:gd name="connsiteX17" fmla="*/ 8111 w 9989"/>
                <a:gd name="connsiteY17" fmla="*/ 5071 h 9999"/>
                <a:gd name="connsiteX18" fmla="*/ 8122 w 9989"/>
                <a:gd name="connsiteY18" fmla="*/ 1329 h 9999"/>
                <a:gd name="connsiteX19" fmla="*/ 8591 w 9989"/>
                <a:gd name="connsiteY19" fmla="*/ 2429 h 9999"/>
                <a:gd name="connsiteX20" fmla="*/ 8691 w 9989"/>
                <a:gd name="connsiteY20" fmla="*/ 3152 h 9999"/>
                <a:gd name="connsiteX21" fmla="*/ 9057 w 9989"/>
                <a:gd name="connsiteY21" fmla="*/ 5089 h 9999"/>
                <a:gd name="connsiteX22" fmla="*/ 9978 w 9989"/>
                <a:gd name="connsiteY22" fmla="*/ 4208 h 9999"/>
                <a:gd name="connsiteX23" fmla="*/ 9601 w 9989"/>
                <a:gd name="connsiteY23" fmla="*/ 1471 h 9999"/>
                <a:gd name="connsiteX24" fmla="*/ 8827 w 9989"/>
                <a:gd name="connsiteY24" fmla="*/ 423 h 9999"/>
                <a:gd name="connsiteX25" fmla="*/ 7117 w 9989"/>
                <a:gd name="connsiteY25" fmla="*/ 7 h 9999"/>
                <a:gd name="connsiteX26" fmla="*/ 6923 w 9989"/>
                <a:gd name="connsiteY26" fmla="*/ 936 h 9999"/>
                <a:gd name="connsiteX27" fmla="*/ 6192 w 9989"/>
                <a:gd name="connsiteY27" fmla="*/ 294 h 9999"/>
                <a:gd name="connsiteX28" fmla="*/ 6568 w 9989"/>
                <a:gd name="connsiteY28" fmla="*/ 4 h 9999"/>
                <a:gd name="connsiteX29" fmla="*/ 5386 w 9989"/>
                <a:gd name="connsiteY29" fmla="*/ 7 h 9999"/>
                <a:gd name="connsiteX30" fmla="*/ 5794 w 9989"/>
                <a:gd name="connsiteY30" fmla="*/ 308 h 9999"/>
                <a:gd name="connsiteX31" fmla="*/ 5423 w 9989"/>
                <a:gd name="connsiteY31" fmla="*/ 608 h 9999"/>
                <a:gd name="connsiteX32" fmla="*/ 5015 w 9989"/>
                <a:gd name="connsiteY32" fmla="*/ 923 h 9999"/>
                <a:gd name="connsiteX33" fmla="*/ 4795 w 9989"/>
                <a:gd name="connsiteY33" fmla="*/ 25 h 9999"/>
                <a:gd name="connsiteX34" fmla="*/ 2133 w 9989"/>
                <a:gd name="connsiteY34" fmla="*/ 1954 h 9999"/>
                <a:gd name="connsiteX35" fmla="*/ 1982 w 9989"/>
                <a:gd name="connsiteY35" fmla="*/ 3754 h 9999"/>
                <a:gd name="connsiteX36" fmla="*/ 1992 w 9989"/>
                <a:gd name="connsiteY36" fmla="*/ 4694 h 9999"/>
                <a:gd name="connsiteX37" fmla="*/ 1778 w 9989"/>
                <a:gd name="connsiteY37" fmla="*/ 5260 h 9999"/>
                <a:gd name="connsiteX0" fmla="*/ 122 w 8342"/>
                <a:gd name="connsiteY0" fmla="*/ 5261 h 10000"/>
                <a:gd name="connsiteX1" fmla="*/ 336 w 8342"/>
                <a:gd name="connsiteY1" fmla="*/ 5349 h 10000"/>
                <a:gd name="connsiteX2" fmla="*/ 1227 w 8342"/>
                <a:gd name="connsiteY2" fmla="*/ 5610 h 10000"/>
                <a:gd name="connsiteX3" fmla="*/ 1645 w 8342"/>
                <a:gd name="connsiteY3" fmla="*/ 5125 h 10000"/>
                <a:gd name="connsiteX4" fmla="*/ 2111 w 8342"/>
                <a:gd name="connsiteY4" fmla="*/ 4676 h 10000"/>
                <a:gd name="connsiteX5" fmla="*/ 2142 w 8342"/>
                <a:gd name="connsiteY5" fmla="*/ 9151 h 10000"/>
                <a:gd name="connsiteX6" fmla="*/ 3236 w 8342"/>
                <a:gd name="connsiteY6" fmla="*/ 9990 h 10000"/>
                <a:gd name="connsiteX7" fmla="*/ 4105 w 8342"/>
                <a:gd name="connsiteY7" fmla="*/ 9029 h 10000"/>
                <a:gd name="connsiteX8" fmla="*/ 4095 w 8342"/>
                <a:gd name="connsiteY8" fmla="*/ 5275 h 10000"/>
                <a:gd name="connsiteX9" fmla="*/ 4095 w 8342"/>
                <a:gd name="connsiteY9" fmla="*/ 4491 h 10000"/>
                <a:gd name="connsiteX10" fmla="*/ 4515 w 8342"/>
                <a:gd name="connsiteY10" fmla="*/ 4502 h 10000"/>
                <a:gd name="connsiteX11" fmla="*/ 4515 w 8342"/>
                <a:gd name="connsiteY11" fmla="*/ 4945 h 10000"/>
                <a:gd name="connsiteX12" fmla="*/ 4504 w 8342"/>
                <a:gd name="connsiteY12" fmla="*/ 8326 h 10000"/>
                <a:gd name="connsiteX13" fmla="*/ 5037 w 8342"/>
                <a:gd name="connsiteY13" fmla="*/ 9923 h 10000"/>
                <a:gd name="connsiteX14" fmla="*/ 6174 w 8342"/>
                <a:gd name="connsiteY14" fmla="*/ 9794 h 10000"/>
                <a:gd name="connsiteX15" fmla="*/ 6462 w 8342"/>
                <a:gd name="connsiteY15" fmla="*/ 8987 h 10000"/>
                <a:gd name="connsiteX16" fmla="*/ 6462 w 8342"/>
                <a:gd name="connsiteY16" fmla="*/ 5072 h 10000"/>
                <a:gd name="connsiteX17" fmla="*/ 6473 w 8342"/>
                <a:gd name="connsiteY17" fmla="*/ 1329 h 10000"/>
                <a:gd name="connsiteX18" fmla="*/ 6942 w 8342"/>
                <a:gd name="connsiteY18" fmla="*/ 2429 h 10000"/>
                <a:gd name="connsiteX19" fmla="*/ 7043 w 8342"/>
                <a:gd name="connsiteY19" fmla="*/ 3152 h 10000"/>
                <a:gd name="connsiteX20" fmla="*/ 7409 w 8342"/>
                <a:gd name="connsiteY20" fmla="*/ 5090 h 10000"/>
                <a:gd name="connsiteX21" fmla="*/ 8331 w 8342"/>
                <a:gd name="connsiteY21" fmla="*/ 4208 h 10000"/>
                <a:gd name="connsiteX22" fmla="*/ 7954 w 8342"/>
                <a:gd name="connsiteY22" fmla="*/ 1471 h 10000"/>
                <a:gd name="connsiteX23" fmla="*/ 7179 w 8342"/>
                <a:gd name="connsiteY23" fmla="*/ 423 h 10000"/>
                <a:gd name="connsiteX24" fmla="*/ 5467 w 8342"/>
                <a:gd name="connsiteY24" fmla="*/ 7 h 10000"/>
                <a:gd name="connsiteX25" fmla="*/ 5273 w 8342"/>
                <a:gd name="connsiteY25" fmla="*/ 936 h 10000"/>
                <a:gd name="connsiteX26" fmla="*/ 4541 w 8342"/>
                <a:gd name="connsiteY26" fmla="*/ 294 h 10000"/>
                <a:gd name="connsiteX27" fmla="*/ 4917 w 8342"/>
                <a:gd name="connsiteY27" fmla="*/ 4 h 10000"/>
                <a:gd name="connsiteX28" fmla="*/ 3734 w 8342"/>
                <a:gd name="connsiteY28" fmla="*/ 7 h 10000"/>
                <a:gd name="connsiteX29" fmla="*/ 4142 w 8342"/>
                <a:gd name="connsiteY29" fmla="*/ 308 h 10000"/>
                <a:gd name="connsiteX30" fmla="*/ 3771 w 8342"/>
                <a:gd name="connsiteY30" fmla="*/ 608 h 10000"/>
                <a:gd name="connsiteX31" fmla="*/ 3363 w 8342"/>
                <a:gd name="connsiteY31" fmla="*/ 923 h 10000"/>
                <a:gd name="connsiteX32" fmla="*/ 3142 w 8342"/>
                <a:gd name="connsiteY32" fmla="*/ 25 h 10000"/>
                <a:gd name="connsiteX33" fmla="*/ 477 w 8342"/>
                <a:gd name="connsiteY33" fmla="*/ 1954 h 10000"/>
                <a:gd name="connsiteX34" fmla="*/ 326 w 8342"/>
                <a:gd name="connsiteY34" fmla="*/ 3754 h 10000"/>
                <a:gd name="connsiteX35" fmla="*/ 336 w 8342"/>
                <a:gd name="connsiteY35" fmla="*/ 4694 h 10000"/>
                <a:gd name="connsiteX36" fmla="*/ 122 w 8342"/>
                <a:gd name="connsiteY36" fmla="*/ 5261 h 10000"/>
                <a:gd name="connsiteX0" fmla="*/ 79 w 9676"/>
                <a:gd name="connsiteY0" fmla="*/ 4694 h 10000"/>
                <a:gd name="connsiteX1" fmla="*/ 79 w 9676"/>
                <a:gd name="connsiteY1" fmla="*/ 5349 h 10000"/>
                <a:gd name="connsiteX2" fmla="*/ 1147 w 9676"/>
                <a:gd name="connsiteY2" fmla="*/ 5610 h 10000"/>
                <a:gd name="connsiteX3" fmla="*/ 1648 w 9676"/>
                <a:gd name="connsiteY3" fmla="*/ 5125 h 10000"/>
                <a:gd name="connsiteX4" fmla="*/ 2207 w 9676"/>
                <a:gd name="connsiteY4" fmla="*/ 4676 h 10000"/>
                <a:gd name="connsiteX5" fmla="*/ 2244 w 9676"/>
                <a:gd name="connsiteY5" fmla="*/ 9151 h 10000"/>
                <a:gd name="connsiteX6" fmla="*/ 3555 w 9676"/>
                <a:gd name="connsiteY6" fmla="*/ 9990 h 10000"/>
                <a:gd name="connsiteX7" fmla="*/ 4597 w 9676"/>
                <a:gd name="connsiteY7" fmla="*/ 9029 h 10000"/>
                <a:gd name="connsiteX8" fmla="*/ 4585 w 9676"/>
                <a:gd name="connsiteY8" fmla="*/ 5275 h 10000"/>
                <a:gd name="connsiteX9" fmla="*/ 4585 w 9676"/>
                <a:gd name="connsiteY9" fmla="*/ 4491 h 10000"/>
                <a:gd name="connsiteX10" fmla="*/ 5088 w 9676"/>
                <a:gd name="connsiteY10" fmla="*/ 4502 h 10000"/>
                <a:gd name="connsiteX11" fmla="*/ 5088 w 9676"/>
                <a:gd name="connsiteY11" fmla="*/ 4945 h 10000"/>
                <a:gd name="connsiteX12" fmla="*/ 5075 w 9676"/>
                <a:gd name="connsiteY12" fmla="*/ 8326 h 10000"/>
                <a:gd name="connsiteX13" fmla="*/ 5714 w 9676"/>
                <a:gd name="connsiteY13" fmla="*/ 9923 h 10000"/>
                <a:gd name="connsiteX14" fmla="*/ 7077 w 9676"/>
                <a:gd name="connsiteY14" fmla="*/ 9794 h 10000"/>
                <a:gd name="connsiteX15" fmla="*/ 7422 w 9676"/>
                <a:gd name="connsiteY15" fmla="*/ 8987 h 10000"/>
                <a:gd name="connsiteX16" fmla="*/ 7422 w 9676"/>
                <a:gd name="connsiteY16" fmla="*/ 5072 h 10000"/>
                <a:gd name="connsiteX17" fmla="*/ 7436 w 9676"/>
                <a:gd name="connsiteY17" fmla="*/ 1329 h 10000"/>
                <a:gd name="connsiteX18" fmla="*/ 7998 w 9676"/>
                <a:gd name="connsiteY18" fmla="*/ 2429 h 10000"/>
                <a:gd name="connsiteX19" fmla="*/ 8119 w 9676"/>
                <a:gd name="connsiteY19" fmla="*/ 3152 h 10000"/>
                <a:gd name="connsiteX20" fmla="*/ 8558 w 9676"/>
                <a:gd name="connsiteY20" fmla="*/ 5090 h 10000"/>
                <a:gd name="connsiteX21" fmla="*/ 9663 w 9676"/>
                <a:gd name="connsiteY21" fmla="*/ 4208 h 10000"/>
                <a:gd name="connsiteX22" fmla="*/ 9211 w 9676"/>
                <a:gd name="connsiteY22" fmla="*/ 1471 h 10000"/>
                <a:gd name="connsiteX23" fmla="*/ 8282 w 9676"/>
                <a:gd name="connsiteY23" fmla="*/ 423 h 10000"/>
                <a:gd name="connsiteX24" fmla="*/ 6230 w 9676"/>
                <a:gd name="connsiteY24" fmla="*/ 7 h 10000"/>
                <a:gd name="connsiteX25" fmla="*/ 5997 w 9676"/>
                <a:gd name="connsiteY25" fmla="*/ 936 h 10000"/>
                <a:gd name="connsiteX26" fmla="*/ 5120 w 9676"/>
                <a:gd name="connsiteY26" fmla="*/ 294 h 10000"/>
                <a:gd name="connsiteX27" fmla="*/ 5570 w 9676"/>
                <a:gd name="connsiteY27" fmla="*/ 4 h 10000"/>
                <a:gd name="connsiteX28" fmla="*/ 4152 w 9676"/>
                <a:gd name="connsiteY28" fmla="*/ 7 h 10000"/>
                <a:gd name="connsiteX29" fmla="*/ 4641 w 9676"/>
                <a:gd name="connsiteY29" fmla="*/ 308 h 10000"/>
                <a:gd name="connsiteX30" fmla="*/ 4196 w 9676"/>
                <a:gd name="connsiteY30" fmla="*/ 608 h 10000"/>
                <a:gd name="connsiteX31" fmla="*/ 3707 w 9676"/>
                <a:gd name="connsiteY31" fmla="*/ 923 h 10000"/>
                <a:gd name="connsiteX32" fmla="*/ 3442 w 9676"/>
                <a:gd name="connsiteY32" fmla="*/ 25 h 10000"/>
                <a:gd name="connsiteX33" fmla="*/ 248 w 9676"/>
                <a:gd name="connsiteY33" fmla="*/ 1954 h 10000"/>
                <a:gd name="connsiteX34" fmla="*/ 67 w 9676"/>
                <a:gd name="connsiteY34" fmla="*/ 3754 h 10000"/>
                <a:gd name="connsiteX35" fmla="*/ 79 w 9676"/>
                <a:gd name="connsiteY35" fmla="*/ 4694 h 10000"/>
                <a:gd name="connsiteX0" fmla="*/ 82 w 10000"/>
                <a:gd name="connsiteY0" fmla="*/ 4694 h 10000"/>
                <a:gd name="connsiteX1" fmla="*/ 82 w 10000"/>
                <a:gd name="connsiteY1" fmla="*/ 5349 h 10000"/>
                <a:gd name="connsiteX2" fmla="*/ 1185 w 10000"/>
                <a:gd name="connsiteY2" fmla="*/ 5610 h 10000"/>
                <a:gd name="connsiteX3" fmla="*/ 1703 w 10000"/>
                <a:gd name="connsiteY3" fmla="*/ 5125 h 10000"/>
                <a:gd name="connsiteX4" fmla="*/ 1938 w 10000"/>
                <a:gd name="connsiteY4" fmla="*/ 2083 h 10000"/>
                <a:gd name="connsiteX5" fmla="*/ 2319 w 10000"/>
                <a:gd name="connsiteY5" fmla="*/ 9151 h 10000"/>
                <a:gd name="connsiteX6" fmla="*/ 3674 w 10000"/>
                <a:gd name="connsiteY6" fmla="*/ 9990 h 10000"/>
                <a:gd name="connsiteX7" fmla="*/ 4751 w 10000"/>
                <a:gd name="connsiteY7" fmla="*/ 9029 h 10000"/>
                <a:gd name="connsiteX8" fmla="*/ 4739 w 10000"/>
                <a:gd name="connsiteY8" fmla="*/ 5275 h 10000"/>
                <a:gd name="connsiteX9" fmla="*/ 4739 w 10000"/>
                <a:gd name="connsiteY9" fmla="*/ 4491 h 10000"/>
                <a:gd name="connsiteX10" fmla="*/ 5258 w 10000"/>
                <a:gd name="connsiteY10" fmla="*/ 4502 h 10000"/>
                <a:gd name="connsiteX11" fmla="*/ 5258 w 10000"/>
                <a:gd name="connsiteY11" fmla="*/ 4945 h 10000"/>
                <a:gd name="connsiteX12" fmla="*/ 5245 w 10000"/>
                <a:gd name="connsiteY12" fmla="*/ 8326 h 10000"/>
                <a:gd name="connsiteX13" fmla="*/ 5905 w 10000"/>
                <a:gd name="connsiteY13" fmla="*/ 9923 h 10000"/>
                <a:gd name="connsiteX14" fmla="*/ 7314 w 10000"/>
                <a:gd name="connsiteY14" fmla="*/ 9794 h 10000"/>
                <a:gd name="connsiteX15" fmla="*/ 7671 w 10000"/>
                <a:gd name="connsiteY15" fmla="*/ 8987 h 10000"/>
                <a:gd name="connsiteX16" fmla="*/ 7671 w 10000"/>
                <a:gd name="connsiteY16" fmla="*/ 5072 h 10000"/>
                <a:gd name="connsiteX17" fmla="*/ 7685 w 10000"/>
                <a:gd name="connsiteY17" fmla="*/ 1329 h 10000"/>
                <a:gd name="connsiteX18" fmla="*/ 8266 w 10000"/>
                <a:gd name="connsiteY18" fmla="*/ 2429 h 10000"/>
                <a:gd name="connsiteX19" fmla="*/ 8391 w 10000"/>
                <a:gd name="connsiteY19" fmla="*/ 3152 h 10000"/>
                <a:gd name="connsiteX20" fmla="*/ 8845 w 10000"/>
                <a:gd name="connsiteY20" fmla="*/ 5090 h 10000"/>
                <a:gd name="connsiteX21" fmla="*/ 9987 w 10000"/>
                <a:gd name="connsiteY21" fmla="*/ 4208 h 10000"/>
                <a:gd name="connsiteX22" fmla="*/ 9519 w 10000"/>
                <a:gd name="connsiteY22" fmla="*/ 1471 h 10000"/>
                <a:gd name="connsiteX23" fmla="*/ 8559 w 10000"/>
                <a:gd name="connsiteY23" fmla="*/ 423 h 10000"/>
                <a:gd name="connsiteX24" fmla="*/ 6439 w 10000"/>
                <a:gd name="connsiteY24" fmla="*/ 7 h 10000"/>
                <a:gd name="connsiteX25" fmla="*/ 6198 w 10000"/>
                <a:gd name="connsiteY25" fmla="*/ 936 h 10000"/>
                <a:gd name="connsiteX26" fmla="*/ 5291 w 10000"/>
                <a:gd name="connsiteY26" fmla="*/ 294 h 10000"/>
                <a:gd name="connsiteX27" fmla="*/ 5757 w 10000"/>
                <a:gd name="connsiteY27" fmla="*/ 4 h 10000"/>
                <a:gd name="connsiteX28" fmla="*/ 4291 w 10000"/>
                <a:gd name="connsiteY28" fmla="*/ 7 h 10000"/>
                <a:gd name="connsiteX29" fmla="*/ 4796 w 10000"/>
                <a:gd name="connsiteY29" fmla="*/ 308 h 10000"/>
                <a:gd name="connsiteX30" fmla="*/ 4337 w 10000"/>
                <a:gd name="connsiteY30" fmla="*/ 608 h 10000"/>
                <a:gd name="connsiteX31" fmla="*/ 3831 w 10000"/>
                <a:gd name="connsiteY31" fmla="*/ 923 h 10000"/>
                <a:gd name="connsiteX32" fmla="*/ 3557 w 10000"/>
                <a:gd name="connsiteY32" fmla="*/ 25 h 10000"/>
                <a:gd name="connsiteX33" fmla="*/ 256 w 10000"/>
                <a:gd name="connsiteY33" fmla="*/ 1954 h 10000"/>
                <a:gd name="connsiteX34" fmla="*/ 69 w 10000"/>
                <a:gd name="connsiteY34" fmla="*/ 3754 h 10000"/>
                <a:gd name="connsiteX35" fmla="*/ 82 w 10000"/>
                <a:gd name="connsiteY35" fmla="*/ 4694 h 10000"/>
                <a:gd name="connsiteX0" fmla="*/ 82 w 10000"/>
                <a:gd name="connsiteY0" fmla="*/ 4694 h 10000"/>
                <a:gd name="connsiteX1" fmla="*/ 82 w 10000"/>
                <a:gd name="connsiteY1" fmla="*/ 5349 h 10000"/>
                <a:gd name="connsiteX2" fmla="*/ 1185 w 10000"/>
                <a:gd name="connsiteY2" fmla="*/ 5610 h 10000"/>
                <a:gd name="connsiteX3" fmla="*/ 1703 w 10000"/>
                <a:gd name="connsiteY3" fmla="*/ 5125 h 10000"/>
                <a:gd name="connsiteX4" fmla="*/ 2281 w 10000"/>
                <a:gd name="connsiteY4" fmla="*/ 1589 h 10000"/>
                <a:gd name="connsiteX5" fmla="*/ 2319 w 10000"/>
                <a:gd name="connsiteY5" fmla="*/ 9151 h 10000"/>
                <a:gd name="connsiteX6" fmla="*/ 3674 w 10000"/>
                <a:gd name="connsiteY6" fmla="*/ 9990 h 10000"/>
                <a:gd name="connsiteX7" fmla="*/ 4751 w 10000"/>
                <a:gd name="connsiteY7" fmla="*/ 9029 h 10000"/>
                <a:gd name="connsiteX8" fmla="*/ 4739 w 10000"/>
                <a:gd name="connsiteY8" fmla="*/ 5275 h 10000"/>
                <a:gd name="connsiteX9" fmla="*/ 4739 w 10000"/>
                <a:gd name="connsiteY9" fmla="*/ 4491 h 10000"/>
                <a:gd name="connsiteX10" fmla="*/ 5258 w 10000"/>
                <a:gd name="connsiteY10" fmla="*/ 4502 h 10000"/>
                <a:gd name="connsiteX11" fmla="*/ 5258 w 10000"/>
                <a:gd name="connsiteY11" fmla="*/ 4945 h 10000"/>
                <a:gd name="connsiteX12" fmla="*/ 5245 w 10000"/>
                <a:gd name="connsiteY12" fmla="*/ 8326 h 10000"/>
                <a:gd name="connsiteX13" fmla="*/ 5905 w 10000"/>
                <a:gd name="connsiteY13" fmla="*/ 9923 h 10000"/>
                <a:gd name="connsiteX14" fmla="*/ 7314 w 10000"/>
                <a:gd name="connsiteY14" fmla="*/ 9794 h 10000"/>
                <a:gd name="connsiteX15" fmla="*/ 7671 w 10000"/>
                <a:gd name="connsiteY15" fmla="*/ 8987 h 10000"/>
                <a:gd name="connsiteX16" fmla="*/ 7671 w 10000"/>
                <a:gd name="connsiteY16" fmla="*/ 5072 h 10000"/>
                <a:gd name="connsiteX17" fmla="*/ 7685 w 10000"/>
                <a:gd name="connsiteY17" fmla="*/ 1329 h 10000"/>
                <a:gd name="connsiteX18" fmla="*/ 8266 w 10000"/>
                <a:gd name="connsiteY18" fmla="*/ 2429 h 10000"/>
                <a:gd name="connsiteX19" fmla="*/ 8391 w 10000"/>
                <a:gd name="connsiteY19" fmla="*/ 3152 h 10000"/>
                <a:gd name="connsiteX20" fmla="*/ 8845 w 10000"/>
                <a:gd name="connsiteY20" fmla="*/ 5090 h 10000"/>
                <a:gd name="connsiteX21" fmla="*/ 9987 w 10000"/>
                <a:gd name="connsiteY21" fmla="*/ 4208 h 10000"/>
                <a:gd name="connsiteX22" fmla="*/ 9519 w 10000"/>
                <a:gd name="connsiteY22" fmla="*/ 1471 h 10000"/>
                <a:gd name="connsiteX23" fmla="*/ 8559 w 10000"/>
                <a:gd name="connsiteY23" fmla="*/ 423 h 10000"/>
                <a:gd name="connsiteX24" fmla="*/ 6439 w 10000"/>
                <a:gd name="connsiteY24" fmla="*/ 7 h 10000"/>
                <a:gd name="connsiteX25" fmla="*/ 6198 w 10000"/>
                <a:gd name="connsiteY25" fmla="*/ 936 h 10000"/>
                <a:gd name="connsiteX26" fmla="*/ 5291 w 10000"/>
                <a:gd name="connsiteY26" fmla="*/ 294 h 10000"/>
                <a:gd name="connsiteX27" fmla="*/ 5757 w 10000"/>
                <a:gd name="connsiteY27" fmla="*/ 4 h 10000"/>
                <a:gd name="connsiteX28" fmla="*/ 4291 w 10000"/>
                <a:gd name="connsiteY28" fmla="*/ 7 h 10000"/>
                <a:gd name="connsiteX29" fmla="*/ 4796 w 10000"/>
                <a:gd name="connsiteY29" fmla="*/ 308 h 10000"/>
                <a:gd name="connsiteX30" fmla="*/ 4337 w 10000"/>
                <a:gd name="connsiteY30" fmla="*/ 608 h 10000"/>
                <a:gd name="connsiteX31" fmla="*/ 3831 w 10000"/>
                <a:gd name="connsiteY31" fmla="*/ 923 h 10000"/>
                <a:gd name="connsiteX32" fmla="*/ 3557 w 10000"/>
                <a:gd name="connsiteY32" fmla="*/ 25 h 10000"/>
                <a:gd name="connsiteX33" fmla="*/ 256 w 10000"/>
                <a:gd name="connsiteY33" fmla="*/ 1954 h 10000"/>
                <a:gd name="connsiteX34" fmla="*/ 69 w 10000"/>
                <a:gd name="connsiteY34" fmla="*/ 3754 h 10000"/>
                <a:gd name="connsiteX35" fmla="*/ 82 w 10000"/>
                <a:gd name="connsiteY35" fmla="*/ 4694 h 10000"/>
                <a:gd name="connsiteX0" fmla="*/ 119 w 10037"/>
                <a:gd name="connsiteY0" fmla="*/ 4694 h 10000"/>
                <a:gd name="connsiteX1" fmla="*/ 119 w 10037"/>
                <a:gd name="connsiteY1" fmla="*/ 5349 h 10000"/>
                <a:gd name="connsiteX2" fmla="*/ 1740 w 10037"/>
                <a:gd name="connsiteY2" fmla="*/ 5125 h 10000"/>
                <a:gd name="connsiteX3" fmla="*/ 2318 w 10037"/>
                <a:gd name="connsiteY3" fmla="*/ 1589 h 10000"/>
                <a:gd name="connsiteX4" fmla="*/ 2356 w 10037"/>
                <a:gd name="connsiteY4" fmla="*/ 9151 h 10000"/>
                <a:gd name="connsiteX5" fmla="*/ 3711 w 10037"/>
                <a:gd name="connsiteY5" fmla="*/ 9990 h 10000"/>
                <a:gd name="connsiteX6" fmla="*/ 4788 w 10037"/>
                <a:gd name="connsiteY6" fmla="*/ 9029 h 10000"/>
                <a:gd name="connsiteX7" fmla="*/ 4776 w 10037"/>
                <a:gd name="connsiteY7" fmla="*/ 5275 h 10000"/>
                <a:gd name="connsiteX8" fmla="*/ 4776 w 10037"/>
                <a:gd name="connsiteY8" fmla="*/ 4491 h 10000"/>
                <a:gd name="connsiteX9" fmla="*/ 5295 w 10037"/>
                <a:gd name="connsiteY9" fmla="*/ 4502 h 10000"/>
                <a:gd name="connsiteX10" fmla="*/ 5295 w 10037"/>
                <a:gd name="connsiteY10" fmla="*/ 4945 h 10000"/>
                <a:gd name="connsiteX11" fmla="*/ 5282 w 10037"/>
                <a:gd name="connsiteY11" fmla="*/ 8326 h 10000"/>
                <a:gd name="connsiteX12" fmla="*/ 5942 w 10037"/>
                <a:gd name="connsiteY12" fmla="*/ 9923 h 10000"/>
                <a:gd name="connsiteX13" fmla="*/ 7351 w 10037"/>
                <a:gd name="connsiteY13" fmla="*/ 9794 h 10000"/>
                <a:gd name="connsiteX14" fmla="*/ 7708 w 10037"/>
                <a:gd name="connsiteY14" fmla="*/ 8987 h 10000"/>
                <a:gd name="connsiteX15" fmla="*/ 7708 w 10037"/>
                <a:gd name="connsiteY15" fmla="*/ 5072 h 10000"/>
                <a:gd name="connsiteX16" fmla="*/ 7722 w 10037"/>
                <a:gd name="connsiteY16" fmla="*/ 1329 h 10000"/>
                <a:gd name="connsiteX17" fmla="*/ 8303 w 10037"/>
                <a:gd name="connsiteY17" fmla="*/ 2429 h 10000"/>
                <a:gd name="connsiteX18" fmla="*/ 8428 w 10037"/>
                <a:gd name="connsiteY18" fmla="*/ 3152 h 10000"/>
                <a:gd name="connsiteX19" fmla="*/ 8882 w 10037"/>
                <a:gd name="connsiteY19" fmla="*/ 5090 h 10000"/>
                <a:gd name="connsiteX20" fmla="*/ 10024 w 10037"/>
                <a:gd name="connsiteY20" fmla="*/ 4208 h 10000"/>
                <a:gd name="connsiteX21" fmla="*/ 9556 w 10037"/>
                <a:gd name="connsiteY21" fmla="*/ 1471 h 10000"/>
                <a:gd name="connsiteX22" fmla="*/ 8596 w 10037"/>
                <a:gd name="connsiteY22" fmla="*/ 423 h 10000"/>
                <a:gd name="connsiteX23" fmla="*/ 6476 w 10037"/>
                <a:gd name="connsiteY23" fmla="*/ 7 h 10000"/>
                <a:gd name="connsiteX24" fmla="*/ 6235 w 10037"/>
                <a:gd name="connsiteY24" fmla="*/ 936 h 10000"/>
                <a:gd name="connsiteX25" fmla="*/ 5328 w 10037"/>
                <a:gd name="connsiteY25" fmla="*/ 294 h 10000"/>
                <a:gd name="connsiteX26" fmla="*/ 5794 w 10037"/>
                <a:gd name="connsiteY26" fmla="*/ 4 h 10000"/>
                <a:gd name="connsiteX27" fmla="*/ 4328 w 10037"/>
                <a:gd name="connsiteY27" fmla="*/ 7 h 10000"/>
                <a:gd name="connsiteX28" fmla="*/ 4833 w 10037"/>
                <a:gd name="connsiteY28" fmla="*/ 308 h 10000"/>
                <a:gd name="connsiteX29" fmla="*/ 4374 w 10037"/>
                <a:gd name="connsiteY29" fmla="*/ 608 h 10000"/>
                <a:gd name="connsiteX30" fmla="*/ 3868 w 10037"/>
                <a:gd name="connsiteY30" fmla="*/ 923 h 10000"/>
                <a:gd name="connsiteX31" fmla="*/ 3594 w 10037"/>
                <a:gd name="connsiteY31" fmla="*/ 25 h 10000"/>
                <a:gd name="connsiteX32" fmla="*/ 293 w 10037"/>
                <a:gd name="connsiteY32" fmla="*/ 1954 h 10000"/>
                <a:gd name="connsiteX33" fmla="*/ 106 w 10037"/>
                <a:gd name="connsiteY33" fmla="*/ 3754 h 10000"/>
                <a:gd name="connsiteX34" fmla="*/ 119 w 10037"/>
                <a:gd name="connsiteY34" fmla="*/ 4694 h 10000"/>
                <a:gd name="connsiteX0" fmla="*/ 15 w 9933"/>
                <a:gd name="connsiteY0" fmla="*/ 4694 h 10000"/>
                <a:gd name="connsiteX1" fmla="*/ 1636 w 9933"/>
                <a:gd name="connsiteY1" fmla="*/ 5125 h 10000"/>
                <a:gd name="connsiteX2" fmla="*/ 2214 w 9933"/>
                <a:gd name="connsiteY2" fmla="*/ 1589 h 10000"/>
                <a:gd name="connsiteX3" fmla="*/ 2252 w 9933"/>
                <a:gd name="connsiteY3" fmla="*/ 9151 h 10000"/>
                <a:gd name="connsiteX4" fmla="*/ 3607 w 9933"/>
                <a:gd name="connsiteY4" fmla="*/ 9990 h 10000"/>
                <a:gd name="connsiteX5" fmla="*/ 4684 w 9933"/>
                <a:gd name="connsiteY5" fmla="*/ 9029 h 10000"/>
                <a:gd name="connsiteX6" fmla="*/ 4672 w 9933"/>
                <a:gd name="connsiteY6" fmla="*/ 5275 h 10000"/>
                <a:gd name="connsiteX7" fmla="*/ 4672 w 9933"/>
                <a:gd name="connsiteY7" fmla="*/ 4491 h 10000"/>
                <a:gd name="connsiteX8" fmla="*/ 5191 w 9933"/>
                <a:gd name="connsiteY8" fmla="*/ 4502 h 10000"/>
                <a:gd name="connsiteX9" fmla="*/ 5191 w 9933"/>
                <a:gd name="connsiteY9" fmla="*/ 4945 h 10000"/>
                <a:gd name="connsiteX10" fmla="*/ 5178 w 9933"/>
                <a:gd name="connsiteY10" fmla="*/ 8326 h 10000"/>
                <a:gd name="connsiteX11" fmla="*/ 5838 w 9933"/>
                <a:gd name="connsiteY11" fmla="*/ 9923 h 10000"/>
                <a:gd name="connsiteX12" fmla="*/ 7247 w 9933"/>
                <a:gd name="connsiteY12" fmla="*/ 9794 h 10000"/>
                <a:gd name="connsiteX13" fmla="*/ 7604 w 9933"/>
                <a:gd name="connsiteY13" fmla="*/ 8987 h 10000"/>
                <a:gd name="connsiteX14" fmla="*/ 7604 w 9933"/>
                <a:gd name="connsiteY14" fmla="*/ 5072 h 10000"/>
                <a:gd name="connsiteX15" fmla="*/ 7618 w 9933"/>
                <a:gd name="connsiteY15" fmla="*/ 1329 h 10000"/>
                <a:gd name="connsiteX16" fmla="*/ 8199 w 9933"/>
                <a:gd name="connsiteY16" fmla="*/ 2429 h 10000"/>
                <a:gd name="connsiteX17" fmla="*/ 8324 w 9933"/>
                <a:gd name="connsiteY17" fmla="*/ 3152 h 10000"/>
                <a:gd name="connsiteX18" fmla="*/ 8778 w 9933"/>
                <a:gd name="connsiteY18" fmla="*/ 5090 h 10000"/>
                <a:gd name="connsiteX19" fmla="*/ 9920 w 9933"/>
                <a:gd name="connsiteY19" fmla="*/ 4208 h 10000"/>
                <a:gd name="connsiteX20" fmla="*/ 9452 w 9933"/>
                <a:gd name="connsiteY20" fmla="*/ 1471 h 10000"/>
                <a:gd name="connsiteX21" fmla="*/ 8492 w 9933"/>
                <a:gd name="connsiteY21" fmla="*/ 423 h 10000"/>
                <a:gd name="connsiteX22" fmla="*/ 6372 w 9933"/>
                <a:gd name="connsiteY22" fmla="*/ 7 h 10000"/>
                <a:gd name="connsiteX23" fmla="*/ 6131 w 9933"/>
                <a:gd name="connsiteY23" fmla="*/ 936 h 10000"/>
                <a:gd name="connsiteX24" fmla="*/ 5224 w 9933"/>
                <a:gd name="connsiteY24" fmla="*/ 294 h 10000"/>
                <a:gd name="connsiteX25" fmla="*/ 5690 w 9933"/>
                <a:gd name="connsiteY25" fmla="*/ 4 h 10000"/>
                <a:gd name="connsiteX26" fmla="*/ 4224 w 9933"/>
                <a:gd name="connsiteY26" fmla="*/ 7 h 10000"/>
                <a:gd name="connsiteX27" fmla="*/ 4729 w 9933"/>
                <a:gd name="connsiteY27" fmla="*/ 308 h 10000"/>
                <a:gd name="connsiteX28" fmla="*/ 4270 w 9933"/>
                <a:gd name="connsiteY28" fmla="*/ 608 h 10000"/>
                <a:gd name="connsiteX29" fmla="*/ 3764 w 9933"/>
                <a:gd name="connsiteY29" fmla="*/ 923 h 10000"/>
                <a:gd name="connsiteX30" fmla="*/ 3490 w 9933"/>
                <a:gd name="connsiteY30" fmla="*/ 25 h 10000"/>
                <a:gd name="connsiteX31" fmla="*/ 189 w 9933"/>
                <a:gd name="connsiteY31" fmla="*/ 1954 h 10000"/>
                <a:gd name="connsiteX32" fmla="*/ 2 w 9933"/>
                <a:gd name="connsiteY32" fmla="*/ 3754 h 10000"/>
                <a:gd name="connsiteX33" fmla="*/ 15 w 9933"/>
                <a:gd name="connsiteY33" fmla="*/ 4694 h 10000"/>
                <a:gd name="connsiteX0" fmla="*/ 15 w 10000"/>
                <a:gd name="connsiteY0" fmla="*/ 5064 h 10000"/>
                <a:gd name="connsiteX1" fmla="*/ 1647 w 10000"/>
                <a:gd name="connsiteY1" fmla="*/ 5125 h 10000"/>
                <a:gd name="connsiteX2" fmla="*/ 2229 w 10000"/>
                <a:gd name="connsiteY2" fmla="*/ 1589 h 10000"/>
                <a:gd name="connsiteX3" fmla="*/ 2267 w 10000"/>
                <a:gd name="connsiteY3" fmla="*/ 9151 h 10000"/>
                <a:gd name="connsiteX4" fmla="*/ 3631 w 10000"/>
                <a:gd name="connsiteY4" fmla="*/ 9990 h 10000"/>
                <a:gd name="connsiteX5" fmla="*/ 4716 w 10000"/>
                <a:gd name="connsiteY5" fmla="*/ 9029 h 10000"/>
                <a:gd name="connsiteX6" fmla="*/ 4704 w 10000"/>
                <a:gd name="connsiteY6" fmla="*/ 5275 h 10000"/>
                <a:gd name="connsiteX7" fmla="*/ 4704 w 10000"/>
                <a:gd name="connsiteY7" fmla="*/ 4491 h 10000"/>
                <a:gd name="connsiteX8" fmla="*/ 5226 w 10000"/>
                <a:gd name="connsiteY8" fmla="*/ 4502 h 10000"/>
                <a:gd name="connsiteX9" fmla="*/ 5226 w 10000"/>
                <a:gd name="connsiteY9" fmla="*/ 4945 h 10000"/>
                <a:gd name="connsiteX10" fmla="*/ 5213 w 10000"/>
                <a:gd name="connsiteY10" fmla="*/ 8326 h 10000"/>
                <a:gd name="connsiteX11" fmla="*/ 5877 w 10000"/>
                <a:gd name="connsiteY11" fmla="*/ 9923 h 10000"/>
                <a:gd name="connsiteX12" fmla="*/ 7296 w 10000"/>
                <a:gd name="connsiteY12" fmla="*/ 9794 h 10000"/>
                <a:gd name="connsiteX13" fmla="*/ 7655 w 10000"/>
                <a:gd name="connsiteY13" fmla="*/ 8987 h 10000"/>
                <a:gd name="connsiteX14" fmla="*/ 7655 w 10000"/>
                <a:gd name="connsiteY14" fmla="*/ 5072 h 10000"/>
                <a:gd name="connsiteX15" fmla="*/ 7669 w 10000"/>
                <a:gd name="connsiteY15" fmla="*/ 1329 h 10000"/>
                <a:gd name="connsiteX16" fmla="*/ 8254 w 10000"/>
                <a:gd name="connsiteY16" fmla="*/ 2429 h 10000"/>
                <a:gd name="connsiteX17" fmla="*/ 8380 w 10000"/>
                <a:gd name="connsiteY17" fmla="*/ 3152 h 10000"/>
                <a:gd name="connsiteX18" fmla="*/ 8837 w 10000"/>
                <a:gd name="connsiteY18" fmla="*/ 5090 h 10000"/>
                <a:gd name="connsiteX19" fmla="*/ 9987 w 10000"/>
                <a:gd name="connsiteY19" fmla="*/ 4208 h 10000"/>
                <a:gd name="connsiteX20" fmla="*/ 9516 w 10000"/>
                <a:gd name="connsiteY20" fmla="*/ 1471 h 10000"/>
                <a:gd name="connsiteX21" fmla="*/ 8549 w 10000"/>
                <a:gd name="connsiteY21" fmla="*/ 423 h 10000"/>
                <a:gd name="connsiteX22" fmla="*/ 6415 w 10000"/>
                <a:gd name="connsiteY22" fmla="*/ 7 h 10000"/>
                <a:gd name="connsiteX23" fmla="*/ 6172 w 10000"/>
                <a:gd name="connsiteY23" fmla="*/ 936 h 10000"/>
                <a:gd name="connsiteX24" fmla="*/ 5259 w 10000"/>
                <a:gd name="connsiteY24" fmla="*/ 294 h 10000"/>
                <a:gd name="connsiteX25" fmla="*/ 5728 w 10000"/>
                <a:gd name="connsiteY25" fmla="*/ 4 h 10000"/>
                <a:gd name="connsiteX26" fmla="*/ 4252 w 10000"/>
                <a:gd name="connsiteY26" fmla="*/ 7 h 10000"/>
                <a:gd name="connsiteX27" fmla="*/ 4761 w 10000"/>
                <a:gd name="connsiteY27" fmla="*/ 308 h 10000"/>
                <a:gd name="connsiteX28" fmla="*/ 4299 w 10000"/>
                <a:gd name="connsiteY28" fmla="*/ 608 h 10000"/>
                <a:gd name="connsiteX29" fmla="*/ 3789 w 10000"/>
                <a:gd name="connsiteY29" fmla="*/ 923 h 10000"/>
                <a:gd name="connsiteX30" fmla="*/ 3514 w 10000"/>
                <a:gd name="connsiteY30" fmla="*/ 25 h 10000"/>
                <a:gd name="connsiteX31" fmla="*/ 190 w 10000"/>
                <a:gd name="connsiteY31" fmla="*/ 1954 h 10000"/>
                <a:gd name="connsiteX32" fmla="*/ 2 w 10000"/>
                <a:gd name="connsiteY32" fmla="*/ 3754 h 10000"/>
                <a:gd name="connsiteX33" fmla="*/ 15 w 10000"/>
                <a:gd name="connsiteY33" fmla="*/ 506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0000" h="10000">
                  <a:moveTo>
                    <a:pt x="15" y="5064"/>
                  </a:moveTo>
                  <a:cubicBezTo>
                    <a:pt x="289" y="5292"/>
                    <a:pt x="1278" y="5704"/>
                    <a:pt x="1647" y="5125"/>
                  </a:cubicBezTo>
                  <a:cubicBezTo>
                    <a:pt x="2016" y="4546"/>
                    <a:pt x="2026" y="1726"/>
                    <a:pt x="2229" y="1589"/>
                  </a:cubicBezTo>
                  <a:cubicBezTo>
                    <a:pt x="2333" y="1852"/>
                    <a:pt x="2261" y="8546"/>
                    <a:pt x="2267" y="9151"/>
                  </a:cubicBezTo>
                  <a:cubicBezTo>
                    <a:pt x="2273" y="9637"/>
                    <a:pt x="2698" y="10035"/>
                    <a:pt x="3631" y="9990"/>
                  </a:cubicBezTo>
                  <a:cubicBezTo>
                    <a:pt x="4545" y="9948"/>
                    <a:pt x="4716" y="9504"/>
                    <a:pt x="4716" y="9029"/>
                  </a:cubicBezTo>
                  <a:cubicBezTo>
                    <a:pt x="4710" y="8113"/>
                    <a:pt x="4645" y="6076"/>
                    <a:pt x="4704" y="5275"/>
                  </a:cubicBezTo>
                  <a:cubicBezTo>
                    <a:pt x="4722" y="5027"/>
                    <a:pt x="4729" y="4736"/>
                    <a:pt x="4704" y="4491"/>
                  </a:cubicBezTo>
                  <a:lnTo>
                    <a:pt x="5226" y="4502"/>
                  </a:lnTo>
                  <a:cubicBezTo>
                    <a:pt x="5207" y="4659"/>
                    <a:pt x="5207" y="4802"/>
                    <a:pt x="5226" y="4945"/>
                  </a:cubicBezTo>
                  <a:cubicBezTo>
                    <a:pt x="5222" y="6072"/>
                    <a:pt x="5218" y="7200"/>
                    <a:pt x="5213" y="8326"/>
                  </a:cubicBezTo>
                  <a:cubicBezTo>
                    <a:pt x="5213" y="8941"/>
                    <a:pt x="4965" y="9641"/>
                    <a:pt x="5877" y="9923"/>
                  </a:cubicBezTo>
                  <a:cubicBezTo>
                    <a:pt x="6382" y="10077"/>
                    <a:pt x="6982" y="9983"/>
                    <a:pt x="7296" y="9794"/>
                  </a:cubicBezTo>
                  <a:cubicBezTo>
                    <a:pt x="7689" y="9556"/>
                    <a:pt x="7661" y="9375"/>
                    <a:pt x="7655" y="8987"/>
                  </a:cubicBezTo>
                  <a:cubicBezTo>
                    <a:pt x="7648" y="7683"/>
                    <a:pt x="7655" y="6376"/>
                    <a:pt x="7655" y="5072"/>
                  </a:cubicBezTo>
                  <a:cubicBezTo>
                    <a:pt x="7655" y="3876"/>
                    <a:pt x="7523" y="2447"/>
                    <a:pt x="7669" y="1329"/>
                  </a:cubicBezTo>
                  <a:cubicBezTo>
                    <a:pt x="8013" y="1556"/>
                    <a:pt x="8176" y="2126"/>
                    <a:pt x="8254" y="2429"/>
                  </a:cubicBezTo>
                  <a:cubicBezTo>
                    <a:pt x="8321" y="2667"/>
                    <a:pt x="8342" y="2905"/>
                    <a:pt x="8380" y="3152"/>
                  </a:cubicBezTo>
                  <a:cubicBezTo>
                    <a:pt x="8491" y="3936"/>
                    <a:pt x="8019" y="4945"/>
                    <a:pt x="8837" y="5090"/>
                  </a:cubicBezTo>
                  <a:cubicBezTo>
                    <a:pt x="10063" y="5310"/>
                    <a:pt x="9967" y="4411"/>
                    <a:pt x="9987" y="4208"/>
                  </a:cubicBezTo>
                  <a:cubicBezTo>
                    <a:pt x="10037" y="3376"/>
                    <a:pt x="9961" y="2255"/>
                    <a:pt x="9516" y="1471"/>
                  </a:cubicBezTo>
                  <a:cubicBezTo>
                    <a:pt x="9241" y="996"/>
                    <a:pt x="8967" y="794"/>
                    <a:pt x="8549" y="423"/>
                  </a:cubicBezTo>
                  <a:cubicBezTo>
                    <a:pt x="8203" y="122"/>
                    <a:pt x="7322" y="7"/>
                    <a:pt x="6415" y="7"/>
                  </a:cubicBezTo>
                  <a:lnTo>
                    <a:pt x="6172" y="936"/>
                  </a:lnTo>
                  <a:cubicBezTo>
                    <a:pt x="5904" y="807"/>
                    <a:pt x="5337" y="423"/>
                    <a:pt x="5259" y="294"/>
                  </a:cubicBezTo>
                  <a:cubicBezTo>
                    <a:pt x="5449" y="189"/>
                    <a:pt x="5638" y="134"/>
                    <a:pt x="5728" y="4"/>
                  </a:cubicBezTo>
                  <a:lnTo>
                    <a:pt x="4252" y="7"/>
                  </a:lnTo>
                  <a:cubicBezTo>
                    <a:pt x="4370" y="137"/>
                    <a:pt x="4560" y="227"/>
                    <a:pt x="4761" y="308"/>
                  </a:cubicBezTo>
                  <a:cubicBezTo>
                    <a:pt x="4513" y="413"/>
                    <a:pt x="4475" y="468"/>
                    <a:pt x="4299" y="608"/>
                  </a:cubicBezTo>
                  <a:cubicBezTo>
                    <a:pt x="4135" y="737"/>
                    <a:pt x="4006" y="853"/>
                    <a:pt x="3789" y="923"/>
                  </a:cubicBezTo>
                  <a:lnTo>
                    <a:pt x="3514" y="25"/>
                  </a:lnTo>
                  <a:cubicBezTo>
                    <a:pt x="1483" y="-192"/>
                    <a:pt x="499" y="1063"/>
                    <a:pt x="190" y="1954"/>
                  </a:cubicBezTo>
                  <a:cubicBezTo>
                    <a:pt x="8" y="2472"/>
                    <a:pt x="-5" y="3209"/>
                    <a:pt x="2" y="3754"/>
                  </a:cubicBezTo>
                  <a:cubicBezTo>
                    <a:pt x="2" y="3936"/>
                    <a:pt x="81" y="4941"/>
                    <a:pt x="15" y="50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" name="Овал 57"/>
            <p:cNvSpPr/>
            <p:nvPr/>
          </p:nvSpPr>
          <p:spPr>
            <a:xfrm>
              <a:off x="-692692" y="4641597"/>
              <a:ext cx="176986" cy="1916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9" name="Прямоугольник 58"/>
            <p:cNvSpPr/>
            <p:nvPr/>
          </p:nvSpPr>
          <p:spPr>
            <a:xfrm>
              <a:off x="-692692" y="4857301"/>
              <a:ext cx="176986" cy="923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60" name="Группа 59"/>
          <p:cNvGrpSpPr/>
          <p:nvPr/>
        </p:nvGrpSpPr>
        <p:grpSpPr>
          <a:xfrm>
            <a:off x="725389" y="5931929"/>
            <a:ext cx="194887" cy="465561"/>
            <a:chOff x="-813506" y="4641597"/>
            <a:chExt cx="413212" cy="987114"/>
          </a:xfrm>
        </p:grpSpPr>
        <p:sp>
          <p:nvSpPr>
            <p:cNvPr id="61" name="Freeform 16"/>
            <p:cNvSpPr>
              <a:spLocks/>
            </p:cNvSpPr>
            <p:nvPr/>
          </p:nvSpPr>
          <p:spPr bwMode="auto">
            <a:xfrm>
              <a:off x="-813506" y="4857301"/>
              <a:ext cx="413212" cy="771410"/>
            </a:xfrm>
            <a:custGeom>
              <a:avLst/>
              <a:gdLst>
                <a:gd name="T0" fmla="*/ 344 w 1924"/>
                <a:gd name="T1" fmla="*/ 1560 h 2938"/>
                <a:gd name="T2" fmla="*/ 4 w 1924"/>
                <a:gd name="T3" fmla="*/ 2103 h 2938"/>
                <a:gd name="T4" fmla="*/ 2 w 1924"/>
                <a:gd name="T5" fmla="*/ 2111 h 2938"/>
                <a:gd name="T6" fmla="*/ 5 w 1924"/>
                <a:gd name="T7" fmla="*/ 2135 h 2938"/>
                <a:gd name="T8" fmla="*/ 385 w 1924"/>
                <a:gd name="T9" fmla="*/ 1585 h 2938"/>
                <a:gd name="T10" fmla="*/ 555 w 1924"/>
                <a:gd name="T11" fmla="*/ 1660 h 2938"/>
                <a:gd name="T12" fmla="*/ 635 w 1924"/>
                <a:gd name="T13" fmla="*/ 1521 h 2938"/>
                <a:gd name="T14" fmla="*/ 724 w 1924"/>
                <a:gd name="T15" fmla="*/ 1393 h 2938"/>
                <a:gd name="T16" fmla="*/ 730 w 1924"/>
                <a:gd name="T17" fmla="*/ 2673 h 2938"/>
                <a:gd name="T18" fmla="*/ 939 w 1924"/>
                <a:gd name="T19" fmla="*/ 2913 h 2938"/>
                <a:gd name="T20" fmla="*/ 1105 w 1924"/>
                <a:gd name="T21" fmla="*/ 2638 h 2938"/>
                <a:gd name="T22" fmla="*/ 1103 w 1924"/>
                <a:gd name="T23" fmla="*/ 1564 h 2938"/>
                <a:gd name="T24" fmla="*/ 1103 w 1924"/>
                <a:gd name="T25" fmla="*/ 1340 h 2938"/>
                <a:gd name="T26" fmla="*/ 1183 w 1924"/>
                <a:gd name="T27" fmla="*/ 1343 h 2938"/>
                <a:gd name="T28" fmla="*/ 1183 w 1924"/>
                <a:gd name="T29" fmla="*/ 1470 h 2938"/>
                <a:gd name="T30" fmla="*/ 1181 w 1924"/>
                <a:gd name="T31" fmla="*/ 2437 h 2938"/>
                <a:gd name="T32" fmla="*/ 1283 w 1924"/>
                <a:gd name="T33" fmla="*/ 2894 h 2938"/>
                <a:gd name="T34" fmla="*/ 1500 w 1924"/>
                <a:gd name="T35" fmla="*/ 2857 h 2938"/>
                <a:gd name="T36" fmla="*/ 1555 w 1924"/>
                <a:gd name="T37" fmla="*/ 2626 h 2938"/>
                <a:gd name="T38" fmla="*/ 1555 w 1924"/>
                <a:gd name="T39" fmla="*/ 1506 h 2938"/>
                <a:gd name="T40" fmla="*/ 1557 w 1924"/>
                <a:gd name="T41" fmla="*/ 435 h 2938"/>
                <a:gd name="T42" fmla="*/ 1647 w 1924"/>
                <a:gd name="T43" fmla="*/ 750 h 2938"/>
                <a:gd name="T44" fmla="*/ 1666 w 1924"/>
                <a:gd name="T45" fmla="*/ 957 h 2938"/>
                <a:gd name="T46" fmla="*/ 1736 w 1924"/>
                <a:gd name="T47" fmla="*/ 1511 h 2938"/>
                <a:gd name="T48" fmla="*/ 1912 w 1924"/>
                <a:gd name="T49" fmla="*/ 1259 h 2938"/>
                <a:gd name="T50" fmla="*/ 1840 w 1924"/>
                <a:gd name="T51" fmla="*/ 476 h 2938"/>
                <a:gd name="T52" fmla="*/ 1692 w 1924"/>
                <a:gd name="T53" fmla="*/ 176 h 2938"/>
                <a:gd name="T54" fmla="*/ 1365 w 1924"/>
                <a:gd name="T55" fmla="*/ 57 h 2938"/>
                <a:gd name="T56" fmla="*/ 1328 w 1924"/>
                <a:gd name="T57" fmla="*/ 323 h 2938"/>
                <a:gd name="T58" fmla="*/ 1188 w 1924"/>
                <a:gd name="T59" fmla="*/ 139 h 2938"/>
                <a:gd name="T60" fmla="*/ 1260 w 1924"/>
                <a:gd name="T61" fmla="*/ 56 h 2938"/>
                <a:gd name="T62" fmla="*/ 1034 w 1924"/>
                <a:gd name="T63" fmla="*/ 57 h 2938"/>
                <a:gd name="T64" fmla="*/ 1112 w 1924"/>
                <a:gd name="T65" fmla="*/ 143 h 2938"/>
                <a:gd name="T66" fmla="*/ 1041 w 1924"/>
                <a:gd name="T67" fmla="*/ 229 h 2938"/>
                <a:gd name="T68" fmla="*/ 963 w 1924"/>
                <a:gd name="T69" fmla="*/ 319 h 2938"/>
                <a:gd name="T70" fmla="*/ 921 w 1924"/>
                <a:gd name="T71" fmla="*/ 62 h 2938"/>
                <a:gd name="T72" fmla="*/ 412 w 1924"/>
                <a:gd name="T73" fmla="*/ 614 h 2938"/>
                <a:gd name="T74" fmla="*/ 383 w 1924"/>
                <a:gd name="T75" fmla="*/ 1129 h 2938"/>
                <a:gd name="T76" fmla="*/ 385 w 1924"/>
                <a:gd name="T77" fmla="*/ 1398 h 2938"/>
                <a:gd name="T78" fmla="*/ 344 w 1924"/>
                <a:gd name="T79" fmla="*/ 1560 h 2938"/>
                <a:gd name="connsiteX0" fmla="*/ 1778 w 9939"/>
                <a:gd name="connsiteY0" fmla="*/ 5124 h 9739"/>
                <a:gd name="connsiteX1" fmla="*/ 11 w 9939"/>
                <a:gd name="connsiteY1" fmla="*/ 6972 h 9739"/>
                <a:gd name="connsiteX2" fmla="*/ 0 w 9939"/>
                <a:gd name="connsiteY2" fmla="*/ 6999 h 9739"/>
                <a:gd name="connsiteX3" fmla="*/ 1991 w 9939"/>
                <a:gd name="connsiteY3" fmla="*/ 5209 h 9739"/>
                <a:gd name="connsiteX4" fmla="*/ 2875 w 9939"/>
                <a:gd name="connsiteY4" fmla="*/ 5464 h 9739"/>
                <a:gd name="connsiteX5" fmla="*/ 3290 w 9939"/>
                <a:gd name="connsiteY5" fmla="*/ 4991 h 9739"/>
                <a:gd name="connsiteX6" fmla="*/ 3753 w 9939"/>
                <a:gd name="connsiteY6" fmla="*/ 4555 h 9739"/>
                <a:gd name="connsiteX7" fmla="*/ 3784 w 9939"/>
                <a:gd name="connsiteY7" fmla="*/ 8912 h 9739"/>
                <a:gd name="connsiteX8" fmla="*/ 4870 w 9939"/>
                <a:gd name="connsiteY8" fmla="*/ 9729 h 9739"/>
                <a:gd name="connsiteX9" fmla="*/ 5733 w 9939"/>
                <a:gd name="connsiteY9" fmla="*/ 8793 h 9739"/>
                <a:gd name="connsiteX10" fmla="*/ 5723 w 9939"/>
                <a:gd name="connsiteY10" fmla="*/ 5137 h 9739"/>
                <a:gd name="connsiteX11" fmla="*/ 5723 w 9939"/>
                <a:gd name="connsiteY11" fmla="*/ 4375 h 9739"/>
                <a:gd name="connsiteX12" fmla="*/ 6139 w 9939"/>
                <a:gd name="connsiteY12" fmla="*/ 4385 h 9739"/>
                <a:gd name="connsiteX13" fmla="*/ 6139 w 9939"/>
                <a:gd name="connsiteY13" fmla="*/ 4817 h 9739"/>
                <a:gd name="connsiteX14" fmla="*/ 6128 w 9939"/>
                <a:gd name="connsiteY14" fmla="*/ 8109 h 9739"/>
                <a:gd name="connsiteX15" fmla="*/ 6658 w 9939"/>
                <a:gd name="connsiteY15" fmla="*/ 9664 h 9739"/>
                <a:gd name="connsiteX16" fmla="*/ 7786 w 9939"/>
                <a:gd name="connsiteY16" fmla="*/ 9538 h 9739"/>
                <a:gd name="connsiteX17" fmla="*/ 8072 w 9939"/>
                <a:gd name="connsiteY17" fmla="*/ 8752 h 9739"/>
                <a:gd name="connsiteX18" fmla="*/ 8072 w 9939"/>
                <a:gd name="connsiteY18" fmla="*/ 4940 h 9739"/>
                <a:gd name="connsiteX19" fmla="*/ 8083 w 9939"/>
                <a:gd name="connsiteY19" fmla="*/ 1295 h 9739"/>
                <a:gd name="connsiteX20" fmla="*/ 8550 w 9939"/>
                <a:gd name="connsiteY20" fmla="*/ 2367 h 9739"/>
                <a:gd name="connsiteX21" fmla="*/ 8649 w 9939"/>
                <a:gd name="connsiteY21" fmla="*/ 3071 h 9739"/>
                <a:gd name="connsiteX22" fmla="*/ 9013 w 9939"/>
                <a:gd name="connsiteY22" fmla="*/ 4957 h 9739"/>
                <a:gd name="connsiteX23" fmla="*/ 9928 w 9939"/>
                <a:gd name="connsiteY23" fmla="*/ 4099 h 9739"/>
                <a:gd name="connsiteX24" fmla="*/ 9553 w 9939"/>
                <a:gd name="connsiteY24" fmla="*/ 1434 h 9739"/>
                <a:gd name="connsiteX25" fmla="*/ 8784 w 9939"/>
                <a:gd name="connsiteY25" fmla="*/ 413 h 9739"/>
                <a:gd name="connsiteX26" fmla="*/ 7085 w 9939"/>
                <a:gd name="connsiteY26" fmla="*/ 8 h 9739"/>
                <a:gd name="connsiteX27" fmla="*/ 6892 w 9939"/>
                <a:gd name="connsiteY27" fmla="*/ 913 h 9739"/>
                <a:gd name="connsiteX28" fmla="*/ 6165 w 9939"/>
                <a:gd name="connsiteY28" fmla="*/ 287 h 9739"/>
                <a:gd name="connsiteX29" fmla="*/ 6539 w 9939"/>
                <a:gd name="connsiteY29" fmla="*/ 5 h 9739"/>
                <a:gd name="connsiteX30" fmla="*/ 5364 w 9939"/>
                <a:gd name="connsiteY30" fmla="*/ 8 h 9739"/>
                <a:gd name="connsiteX31" fmla="*/ 5770 w 9939"/>
                <a:gd name="connsiteY31" fmla="*/ 301 h 9739"/>
                <a:gd name="connsiteX32" fmla="*/ 5401 w 9939"/>
                <a:gd name="connsiteY32" fmla="*/ 593 h 9739"/>
                <a:gd name="connsiteX33" fmla="*/ 4995 w 9939"/>
                <a:gd name="connsiteY33" fmla="*/ 900 h 9739"/>
                <a:gd name="connsiteX34" fmla="*/ 4777 w 9939"/>
                <a:gd name="connsiteY34" fmla="*/ 25 h 9739"/>
                <a:gd name="connsiteX35" fmla="*/ 2131 w 9939"/>
                <a:gd name="connsiteY35" fmla="*/ 1904 h 9739"/>
                <a:gd name="connsiteX36" fmla="*/ 1981 w 9939"/>
                <a:gd name="connsiteY36" fmla="*/ 3657 h 9739"/>
                <a:gd name="connsiteX37" fmla="*/ 1991 w 9939"/>
                <a:gd name="connsiteY37" fmla="*/ 4572 h 9739"/>
                <a:gd name="connsiteX38" fmla="*/ 1778 w 9939"/>
                <a:gd name="connsiteY38" fmla="*/ 5124 h 9739"/>
                <a:gd name="connsiteX0" fmla="*/ 1778 w 9989"/>
                <a:gd name="connsiteY0" fmla="*/ 5260 h 9999"/>
                <a:gd name="connsiteX1" fmla="*/ 0 w 9989"/>
                <a:gd name="connsiteY1" fmla="*/ 7158 h 9999"/>
                <a:gd name="connsiteX2" fmla="*/ 1992 w 9989"/>
                <a:gd name="connsiteY2" fmla="*/ 5348 h 9999"/>
                <a:gd name="connsiteX3" fmla="*/ 2882 w 9989"/>
                <a:gd name="connsiteY3" fmla="*/ 5609 h 9999"/>
                <a:gd name="connsiteX4" fmla="*/ 3299 w 9989"/>
                <a:gd name="connsiteY4" fmla="*/ 5124 h 9999"/>
                <a:gd name="connsiteX5" fmla="*/ 3765 w 9989"/>
                <a:gd name="connsiteY5" fmla="*/ 4676 h 9999"/>
                <a:gd name="connsiteX6" fmla="*/ 3796 w 9989"/>
                <a:gd name="connsiteY6" fmla="*/ 9150 h 9999"/>
                <a:gd name="connsiteX7" fmla="*/ 4889 w 9989"/>
                <a:gd name="connsiteY7" fmla="*/ 9989 h 9999"/>
                <a:gd name="connsiteX8" fmla="*/ 5757 w 9989"/>
                <a:gd name="connsiteY8" fmla="*/ 9028 h 9999"/>
                <a:gd name="connsiteX9" fmla="*/ 5747 w 9989"/>
                <a:gd name="connsiteY9" fmla="*/ 5274 h 9999"/>
                <a:gd name="connsiteX10" fmla="*/ 5747 w 9989"/>
                <a:gd name="connsiteY10" fmla="*/ 4491 h 9999"/>
                <a:gd name="connsiteX11" fmla="*/ 6166 w 9989"/>
                <a:gd name="connsiteY11" fmla="*/ 4502 h 9999"/>
                <a:gd name="connsiteX12" fmla="*/ 6166 w 9989"/>
                <a:gd name="connsiteY12" fmla="*/ 4945 h 9999"/>
                <a:gd name="connsiteX13" fmla="*/ 6155 w 9989"/>
                <a:gd name="connsiteY13" fmla="*/ 8325 h 9999"/>
                <a:gd name="connsiteX14" fmla="*/ 6688 w 9989"/>
                <a:gd name="connsiteY14" fmla="*/ 9922 h 9999"/>
                <a:gd name="connsiteX15" fmla="*/ 7823 w 9989"/>
                <a:gd name="connsiteY15" fmla="*/ 9793 h 9999"/>
                <a:gd name="connsiteX16" fmla="*/ 8111 w 9989"/>
                <a:gd name="connsiteY16" fmla="*/ 8986 h 9999"/>
                <a:gd name="connsiteX17" fmla="*/ 8111 w 9989"/>
                <a:gd name="connsiteY17" fmla="*/ 5071 h 9999"/>
                <a:gd name="connsiteX18" fmla="*/ 8122 w 9989"/>
                <a:gd name="connsiteY18" fmla="*/ 1329 h 9999"/>
                <a:gd name="connsiteX19" fmla="*/ 8591 w 9989"/>
                <a:gd name="connsiteY19" fmla="*/ 2429 h 9999"/>
                <a:gd name="connsiteX20" fmla="*/ 8691 w 9989"/>
                <a:gd name="connsiteY20" fmla="*/ 3152 h 9999"/>
                <a:gd name="connsiteX21" fmla="*/ 9057 w 9989"/>
                <a:gd name="connsiteY21" fmla="*/ 5089 h 9999"/>
                <a:gd name="connsiteX22" fmla="*/ 9978 w 9989"/>
                <a:gd name="connsiteY22" fmla="*/ 4208 h 9999"/>
                <a:gd name="connsiteX23" fmla="*/ 9601 w 9989"/>
                <a:gd name="connsiteY23" fmla="*/ 1471 h 9999"/>
                <a:gd name="connsiteX24" fmla="*/ 8827 w 9989"/>
                <a:gd name="connsiteY24" fmla="*/ 423 h 9999"/>
                <a:gd name="connsiteX25" fmla="*/ 7117 w 9989"/>
                <a:gd name="connsiteY25" fmla="*/ 7 h 9999"/>
                <a:gd name="connsiteX26" fmla="*/ 6923 w 9989"/>
                <a:gd name="connsiteY26" fmla="*/ 936 h 9999"/>
                <a:gd name="connsiteX27" fmla="*/ 6192 w 9989"/>
                <a:gd name="connsiteY27" fmla="*/ 294 h 9999"/>
                <a:gd name="connsiteX28" fmla="*/ 6568 w 9989"/>
                <a:gd name="connsiteY28" fmla="*/ 4 h 9999"/>
                <a:gd name="connsiteX29" fmla="*/ 5386 w 9989"/>
                <a:gd name="connsiteY29" fmla="*/ 7 h 9999"/>
                <a:gd name="connsiteX30" fmla="*/ 5794 w 9989"/>
                <a:gd name="connsiteY30" fmla="*/ 308 h 9999"/>
                <a:gd name="connsiteX31" fmla="*/ 5423 w 9989"/>
                <a:gd name="connsiteY31" fmla="*/ 608 h 9999"/>
                <a:gd name="connsiteX32" fmla="*/ 5015 w 9989"/>
                <a:gd name="connsiteY32" fmla="*/ 923 h 9999"/>
                <a:gd name="connsiteX33" fmla="*/ 4795 w 9989"/>
                <a:gd name="connsiteY33" fmla="*/ 25 h 9999"/>
                <a:gd name="connsiteX34" fmla="*/ 2133 w 9989"/>
                <a:gd name="connsiteY34" fmla="*/ 1954 h 9999"/>
                <a:gd name="connsiteX35" fmla="*/ 1982 w 9989"/>
                <a:gd name="connsiteY35" fmla="*/ 3754 h 9999"/>
                <a:gd name="connsiteX36" fmla="*/ 1992 w 9989"/>
                <a:gd name="connsiteY36" fmla="*/ 4694 h 9999"/>
                <a:gd name="connsiteX37" fmla="*/ 1778 w 9989"/>
                <a:gd name="connsiteY37" fmla="*/ 5260 h 9999"/>
                <a:gd name="connsiteX0" fmla="*/ 122 w 8342"/>
                <a:gd name="connsiteY0" fmla="*/ 5261 h 10000"/>
                <a:gd name="connsiteX1" fmla="*/ 336 w 8342"/>
                <a:gd name="connsiteY1" fmla="*/ 5349 h 10000"/>
                <a:gd name="connsiteX2" fmla="*/ 1227 w 8342"/>
                <a:gd name="connsiteY2" fmla="*/ 5610 h 10000"/>
                <a:gd name="connsiteX3" fmla="*/ 1645 w 8342"/>
                <a:gd name="connsiteY3" fmla="*/ 5125 h 10000"/>
                <a:gd name="connsiteX4" fmla="*/ 2111 w 8342"/>
                <a:gd name="connsiteY4" fmla="*/ 4676 h 10000"/>
                <a:gd name="connsiteX5" fmla="*/ 2142 w 8342"/>
                <a:gd name="connsiteY5" fmla="*/ 9151 h 10000"/>
                <a:gd name="connsiteX6" fmla="*/ 3236 w 8342"/>
                <a:gd name="connsiteY6" fmla="*/ 9990 h 10000"/>
                <a:gd name="connsiteX7" fmla="*/ 4105 w 8342"/>
                <a:gd name="connsiteY7" fmla="*/ 9029 h 10000"/>
                <a:gd name="connsiteX8" fmla="*/ 4095 w 8342"/>
                <a:gd name="connsiteY8" fmla="*/ 5275 h 10000"/>
                <a:gd name="connsiteX9" fmla="*/ 4095 w 8342"/>
                <a:gd name="connsiteY9" fmla="*/ 4491 h 10000"/>
                <a:gd name="connsiteX10" fmla="*/ 4515 w 8342"/>
                <a:gd name="connsiteY10" fmla="*/ 4502 h 10000"/>
                <a:gd name="connsiteX11" fmla="*/ 4515 w 8342"/>
                <a:gd name="connsiteY11" fmla="*/ 4945 h 10000"/>
                <a:gd name="connsiteX12" fmla="*/ 4504 w 8342"/>
                <a:gd name="connsiteY12" fmla="*/ 8326 h 10000"/>
                <a:gd name="connsiteX13" fmla="*/ 5037 w 8342"/>
                <a:gd name="connsiteY13" fmla="*/ 9923 h 10000"/>
                <a:gd name="connsiteX14" fmla="*/ 6174 w 8342"/>
                <a:gd name="connsiteY14" fmla="*/ 9794 h 10000"/>
                <a:gd name="connsiteX15" fmla="*/ 6462 w 8342"/>
                <a:gd name="connsiteY15" fmla="*/ 8987 h 10000"/>
                <a:gd name="connsiteX16" fmla="*/ 6462 w 8342"/>
                <a:gd name="connsiteY16" fmla="*/ 5072 h 10000"/>
                <a:gd name="connsiteX17" fmla="*/ 6473 w 8342"/>
                <a:gd name="connsiteY17" fmla="*/ 1329 h 10000"/>
                <a:gd name="connsiteX18" fmla="*/ 6942 w 8342"/>
                <a:gd name="connsiteY18" fmla="*/ 2429 h 10000"/>
                <a:gd name="connsiteX19" fmla="*/ 7043 w 8342"/>
                <a:gd name="connsiteY19" fmla="*/ 3152 h 10000"/>
                <a:gd name="connsiteX20" fmla="*/ 7409 w 8342"/>
                <a:gd name="connsiteY20" fmla="*/ 5090 h 10000"/>
                <a:gd name="connsiteX21" fmla="*/ 8331 w 8342"/>
                <a:gd name="connsiteY21" fmla="*/ 4208 h 10000"/>
                <a:gd name="connsiteX22" fmla="*/ 7954 w 8342"/>
                <a:gd name="connsiteY22" fmla="*/ 1471 h 10000"/>
                <a:gd name="connsiteX23" fmla="*/ 7179 w 8342"/>
                <a:gd name="connsiteY23" fmla="*/ 423 h 10000"/>
                <a:gd name="connsiteX24" fmla="*/ 5467 w 8342"/>
                <a:gd name="connsiteY24" fmla="*/ 7 h 10000"/>
                <a:gd name="connsiteX25" fmla="*/ 5273 w 8342"/>
                <a:gd name="connsiteY25" fmla="*/ 936 h 10000"/>
                <a:gd name="connsiteX26" fmla="*/ 4541 w 8342"/>
                <a:gd name="connsiteY26" fmla="*/ 294 h 10000"/>
                <a:gd name="connsiteX27" fmla="*/ 4917 w 8342"/>
                <a:gd name="connsiteY27" fmla="*/ 4 h 10000"/>
                <a:gd name="connsiteX28" fmla="*/ 3734 w 8342"/>
                <a:gd name="connsiteY28" fmla="*/ 7 h 10000"/>
                <a:gd name="connsiteX29" fmla="*/ 4142 w 8342"/>
                <a:gd name="connsiteY29" fmla="*/ 308 h 10000"/>
                <a:gd name="connsiteX30" fmla="*/ 3771 w 8342"/>
                <a:gd name="connsiteY30" fmla="*/ 608 h 10000"/>
                <a:gd name="connsiteX31" fmla="*/ 3363 w 8342"/>
                <a:gd name="connsiteY31" fmla="*/ 923 h 10000"/>
                <a:gd name="connsiteX32" fmla="*/ 3142 w 8342"/>
                <a:gd name="connsiteY32" fmla="*/ 25 h 10000"/>
                <a:gd name="connsiteX33" fmla="*/ 477 w 8342"/>
                <a:gd name="connsiteY33" fmla="*/ 1954 h 10000"/>
                <a:gd name="connsiteX34" fmla="*/ 326 w 8342"/>
                <a:gd name="connsiteY34" fmla="*/ 3754 h 10000"/>
                <a:gd name="connsiteX35" fmla="*/ 336 w 8342"/>
                <a:gd name="connsiteY35" fmla="*/ 4694 h 10000"/>
                <a:gd name="connsiteX36" fmla="*/ 122 w 8342"/>
                <a:gd name="connsiteY36" fmla="*/ 5261 h 10000"/>
                <a:gd name="connsiteX0" fmla="*/ 79 w 9676"/>
                <a:gd name="connsiteY0" fmla="*/ 4694 h 10000"/>
                <a:gd name="connsiteX1" fmla="*/ 79 w 9676"/>
                <a:gd name="connsiteY1" fmla="*/ 5349 h 10000"/>
                <a:gd name="connsiteX2" fmla="*/ 1147 w 9676"/>
                <a:gd name="connsiteY2" fmla="*/ 5610 h 10000"/>
                <a:gd name="connsiteX3" fmla="*/ 1648 w 9676"/>
                <a:gd name="connsiteY3" fmla="*/ 5125 h 10000"/>
                <a:gd name="connsiteX4" fmla="*/ 2207 w 9676"/>
                <a:gd name="connsiteY4" fmla="*/ 4676 h 10000"/>
                <a:gd name="connsiteX5" fmla="*/ 2244 w 9676"/>
                <a:gd name="connsiteY5" fmla="*/ 9151 h 10000"/>
                <a:gd name="connsiteX6" fmla="*/ 3555 w 9676"/>
                <a:gd name="connsiteY6" fmla="*/ 9990 h 10000"/>
                <a:gd name="connsiteX7" fmla="*/ 4597 w 9676"/>
                <a:gd name="connsiteY7" fmla="*/ 9029 h 10000"/>
                <a:gd name="connsiteX8" fmla="*/ 4585 w 9676"/>
                <a:gd name="connsiteY8" fmla="*/ 5275 h 10000"/>
                <a:gd name="connsiteX9" fmla="*/ 4585 w 9676"/>
                <a:gd name="connsiteY9" fmla="*/ 4491 h 10000"/>
                <a:gd name="connsiteX10" fmla="*/ 5088 w 9676"/>
                <a:gd name="connsiteY10" fmla="*/ 4502 h 10000"/>
                <a:gd name="connsiteX11" fmla="*/ 5088 w 9676"/>
                <a:gd name="connsiteY11" fmla="*/ 4945 h 10000"/>
                <a:gd name="connsiteX12" fmla="*/ 5075 w 9676"/>
                <a:gd name="connsiteY12" fmla="*/ 8326 h 10000"/>
                <a:gd name="connsiteX13" fmla="*/ 5714 w 9676"/>
                <a:gd name="connsiteY13" fmla="*/ 9923 h 10000"/>
                <a:gd name="connsiteX14" fmla="*/ 7077 w 9676"/>
                <a:gd name="connsiteY14" fmla="*/ 9794 h 10000"/>
                <a:gd name="connsiteX15" fmla="*/ 7422 w 9676"/>
                <a:gd name="connsiteY15" fmla="*/ 8987 h 10000"/>
                <a:gd name="connsiteX16" fmla="*/ 7422 w 9676"/>
                <a:gd name="connsiteY16" fmla="*/ 5072 h 10000"/>
                <a:gd name="connsiteX17" fmla="*/ 7436 w 9676"/>
                <a:gd name="connsiteY17" fmla="*/ 1329 h 10000"/>
                <a:gd name="connsiteX18" fmla="*/ 7998 w 9676"/>
                <a:gd name="connsiteY18" fmla="*/ 2429 h 10000"/>
                <a:gd name="connsiteX19" fmla="*/ 8119 w 9676"/>
                <a:gd name="connsiteY19" fmla="*/ 3152 h 10000"/>
                <a:gd name="connsiteX20" fmla="*/ 8558 w 9676"/>
                <a:gd name="connsiteY20" fmla="*/ 5090 h 10000"/>
                <a:gd name="connsiteX21" fmla="*/ 9663 w 9676"/>
                <a:gd name="connsiteY21" fmla="*/ 4208 h 10000"/>
                <a:gd name="connsiteX22" fmla="*/ 9211 w 9676"/>
                <a:gd name="connsiteY22" fmla="*/ 1471 h 10000"/>
                <a:gd name="connsiteX23" fmla="*/ 8282 w 9676"/>
                <a:gd name="connsiteY23" fmla="*/ 423 h 10000"/>
                <a:gd name="connsiteX24" fmla="*/ 6230 w 9676"/>
                <a:gd name="connsiteY24" fmla="*/ 7 h 10000"/>
                <a:gd name="connsiteX25" fmla="*/ 5997 w 9676"/>
                <a:gd name="connsiteY25" fmla="*/ 936 h 10000"/>
                <a:gd name="connsiteX26" fmla="*/ 5120 w 9676"/>
                <a:gd name="connsiteY26" fmla="*/ 294 h 10000"/>
                <a:gd name="connsiteX27" fmla="*/ 5570 w 9676"/>
                <a:gd name="connsiteY27" fmla="*/ 4 h 10000"/>
                <a:gd name="connsiteX28" fmla="*/ 4152 w 9676"/>
                <a:gd name="connsiteY28" fmla="*/ 7 h 10000"/>
                <a:gd name="connsiteX29" fmla="*/ 4641 w 9676"/>
                <a:gd name="connsiteY29" fmla="*/ 308 h 10000"/>
                <a:gd name="connsiteX30" fmla="*/ 4196 w 9676"/>
                <a:gd name="connsiteY30" fmla="*/ 608 h 10000"/>
                <a:gd name="connsiteX31" fmla="*/ 3707 w 9676"/>
                <a:gd name="connsiteY31" fmla="*/ 923 h 10000"/>
                <a:gd name="connsiteX32" fmla="*/ 3442 w 9676"/>
                <a:gd name="connsiteY32" fmla="*/ 25 h 10000"/>
                <a:gd name="connsiteX33" fmla="*/ 248 w 9676"/>
                <a:gd name="connsiteY33" fmla="*/ 1954 h 10000"/>
                <a:gd name="connsiteX34" fmla="*/ 67 w 9676"/>
                <a:gd name="connsiteY34" fmla="*/ 3754 h 10000"/>
                <a:gd name="connsiteX35" fmla="*/ 79 w 9676"/>
                <a:gd name="connsiteY35" fmla="*/ 4694 h 10000"/>
                <a:gd name="connsiteX0" fmla="*/ 82 w 10000"/>
                <a:gd name="connsiteY0" fmla="*/ 4694 h 10000"/>
                <a:gd name="connsiteX1" fmla="*/ 82 w 10000"/>
                <a:gd name="connsiteY1" fmla="*/ 5349 h 10000"/>
                <a:gd name="connsiteX2" fmla="*/ 1185 w 10000"/>
                <a:gd name="connsiteY2" fmla="*/ 5610 h 10000"/>
                <a:gd name="connsiteX3" fmla="*/ 1703 w 10000"/>
                <a:gd name="connsiteY3" fmla="*/ 5125 h 10000"/>
                <a:gd name="connsiteX4" fmla="*/ 1938 w 10000"/>
                <a:gd name="connsiteY4" fmla="*/ 2083 h 10000"/>
                <a:gd name="connsiteX5" fmla="*/ 2319 w 10000"/>
                <a:gd name="connsiteY5" fmla="*/ 9151 h 10000"/>
                <a:gd name="connsiteX6" fmla="*/ 3674 w 10000"/>
                <a:gd name="connsiteY6" fmla="*/ 9990 h 10000"/>
                <a:gd name="connsiteX7" fmla="*/ 4751 w 10000"/>
                <a:gd name="connsiteY7" fmla="*/ 9029 h 10000"/>
                <a:gd name="connsiteX8" fmla="*/ 4739 w 10000"/>
                <a:gd name="connsiteY8" fmla="*/ 5275 h 10000"/>
                <a:gd name="connsiteX9" fmla="*/ 4739 w 10000"/>
                <a:gd name="connsiteY9" fmla="*/ 4491 h 10000"/>
                <a:gd name="connsiteX10" fmla="*/ 5258 w 10000"/>
                <a:gd name="connsiteY10" fmla="*/ 4502 h 10000"/>
                <a:gd name="connsiteX11" fmla="*/ 5258 w 10000"/>
                <a:gd name="connsiteY11" fmla="*/ 4945 h 10000"/>
                <a:gd name="connsiteX12" fmla="*/ 5245 w 10000"/>
                <a:gd name="connsiteY12" fmla="*/ 8326 h 10000"/>
                <a:gd name="connsiteX13" fmla="*/ 5905 w 10000"/>
                <a:gd name="connsiteY13" fmla="*/ 9923 h 10000"/>
                <a:gd name="connsiteX14" fmla="*/ 7314 w 10000"/>
                <a:gd name="connsiteY14" fmla="*/ 9794 h 10000"/>
                <a:gd name="connsiteX15" fmla="*/ 7671 w 10000"/>
                <a:gd name="connsiteY15" fmla="*/ 8987 h 10000"/>
                <a:gd name="connsiteX16" fmla="*/ 7671 w 10000"/>
                <a:gd name="connsiteY16" fmla="*/ 5072 h 10000"/>
                <a:gd name="connsiteX17" fmla="*/ 7685 w 10000"/>
                <a:gd name="connsiteY17" fmla="*/ 1329 h 10000"/>
                <a:gd name="connsiteX18" fmla="*/ 8266 w 10000"/>
                <a:gd name="connsiteY18" fmla="*/ 2429 h 10000"/>
                <a:gd name="connsiteX19" fmla="*/ 8391 w 10000"/>
                <a:gd name="connsiteY19" fmla="*/ 3152 h 10000"/>
                <a:gd name="connsiteX20" fmla="*/ 8845 w 10000"/>
                <a:gd name="connsiteY20" fmla="*/ 5090 h 10000"/>
                <a:gd name="connsiteX21" fmla="*/ 9987 w 10000"/>
                <a:gd name="connsiteY21" fmla="*/ 4208 h 10000"/>
                <a:gd name="connsiteX22" fmla="*/ 9519 w 10000"/>
                <a:gd name="connsiteY22" fmla="*/ 1471 h 10000"/>
                <a:gd name="connsiteX23" fmla="*/ 8559 w 10000"/>
                <a:gd name="connsiteY23" fmla="*/ 423 h 10000"/>
                <a:gd name="connsiteX24" fmla="*/ 6439 w 10000"/>
                <a:gd name="connsiteY24" fmla="*/ 7 h 10000"/>
                <a:gd name="connsiteX25" fmla="*/ 6198 w 10000"/>
                <a:gd name="connsiteY25" fmla="*/ 936 h 10000"/>
                <a:gd name="connsiteX26" fmla="*/ 5291 w 10000"/>
                <a:gd name="connsiteY26" fmla="*/ 294 h 10000"/>
                <a:gd name="connsiteX27" fmla="*/ 5757 w 10000"/>
                <a:gd name="connsiteY27" fmla="*/ 4 h 10000"/>
                <a:gd name="connsiteX28" fmla="*/ 4291 w 10000"/>
                <a:gd name="connsiteY28" fmla="*/ 7 h 10000"/>
                <a:gd name="connsiteX29" fmla="*/ 4796 w 10000"/>
                <a:gd name="connsiteY29" fmla="*/ 308 h 10000"/>
                <a:gd name="connsiteX30" fmla="*/ 4337 w 10000"/>
                <a:gd name="connsiteY30" fmla="*/ 608 h 10000"/>
                <a:gd name="connsiteX31" fmla="*/ 3831 w 10000"/>
                <a:gd name="connsiteY31" fmla="*/ 923 h 10000"/>
                <a:gd name="connsiteX32" fmla="*/ 3557 w 10000"/>
                <a:gd name="connsiteY32" fmla="*/ 25 h 10000"/>
                <a:gd name="connsiteX33" fmla="*/ 256 w 10000"/>
                <a:gd name="connsiteY33" fmla="*/ 1954 h 10000"/>
                <a:gd name="connsiteX34" fmla="*/ 69 w 10000"/>
                <a:gd name="connsiteY34" fmla="*/ 3754 h 10000"/>
                <a:gd name="connsiteX35" fmla="*/ 82 w 10000"/>
                <a:gd name="connsiteY35" fmla="*/ 4694 h 10000"/>
                <a:gd name="connsiteX0" fmla="*/ 82 w 10000"/>
                <a:gd name="connsiteY0" fmla="*/ 4694 h 10000"/>
                <a:gd name="connsiteX1" fmla="*/ 82 w 10000"/>
                <a:gd name="connsiteY1" fmla="*/ 5349 h 10000"/>
                <a:gd name="connsiteX2" fmla="*/ 1185 w 10000"/>
                <a:gd name="connsiteY2" fmla="*/ 5610 h 10000"/>
                <a:gd name="connsiteX3" fmla="*/ 1703 w 10000"/>
                <a:gd name="connsiteY3" fmla="*/ 5125 h 10000"/>
                <a:gd name="connsiteX4" fmla="*/ 2281 w 10000"/>
                <a:gd name="connsiteY4" fmla="*/ 1589 h 10000"/>
                <a:gd name="connsiteX5" fmla="*/ 2319 w 10000"/>
                <a:gd name="connsiteY5" fmla="*/ 9151 h 10000"/>
                <a:gd name="connsiteX6" fmla="*/ 3674 w 10000"/>
                <a:gd name="connsiteY6" fmla="*/ 9990 h 10000"/>
                <a:gd name="connsiteX7" fmla="*/ 4751 w 10000"/>
                <a:gd name="connsiteY7" fmla="*/ 9029 h 10000"/>
                <a:gd name="connsiteX8" fmla="*/ 4739 w 10000"/>
                <a:gd name="connsiteY8" fmla="*/ 5275 h 10000"/>
                <a:gd name="connsiteX9" fmla="*/ 4739 w 10000"/>
                <a:gd name="connsiteY9" fmla="*/ 4491 h 10000"/>
                <a:gd name="connsiteX10" fmla="*/ 5258 w 10000"/>
                <a:gd name="connsiteY10" fmla="*/ 4502 h 10000"/>
                <a:gd name="connsiteX11" fmla="*/ 5258 w 10000"/>
                <a:gd name="connsiteY11" fmla="*/ 4945 h 10000"/>
                <a:gd name="connsiteX12" fmla="*/ 5245 w 10000"/>
                <a:gd name="connsiteY12" fmla="*/ 8326 h 10000"/>
                <a:gd name="connsiteX13" fmla="*/ 5905 w 10000"/>
                <a:gd name="connsiteY13" fmla="*/ 9923 h 10000"/>
                <a:gd name="connsiteX14" fmla="*/ 7314 w 10000"/>
                <a:gd name="connsiteY14" fmla="*/ 9794 h 10000"/>
                <a:gd name="connsiteX15" fmla="*/ 7671 w 10000"/>
                <a:gd name="connsiteY15" fmla="*/ 8987 h 10000"/>
                <a:gd name="connsiteX16" fmla="*/ 7671 w 10000"/>
                <a:gd name="connsiteY16" fmla="*/ 5072 h 10000"/>
                <a:gd name="connsiteX17" fmla="*/ 7685 w 10000"/>
                <a:gd name="connsiteY17" fmla="*/ 1329 h 10000"/>
                <a:gd name="connsiteX18" fmla="*/ 8266 w 10000"/>
                <a:gd name="connsiteY18" fmla="*/ 2429 h 10000"/>
                <a:gd name="connsiteX19" fmla="*/ 8391 w 10000"/>
                <a:gd name="connsiteY19" fmla="*/ 3152 h 10000"/>
                <a:gd name="connsiteX20" fmla="*/ 8845 w 10000"/>
                <a:gd name="connsiteY20" fmla="*/ 5090 h 10000"/>
                <a:gd name="connsiteX21" fmla="*/ 9987 w 10000"/>
                <a:gd name="connsiteY21" fmla="*/ 4208 h 10000"/>
                <a:gd name="connsiteX22" fmla="*/ 9519 w 10000"/>
                <a:gd name="connsiteY22" fmla="*/ 1471 h 10000"/>
                <a:gd name="connsiteX23" fmla="*/ 8559 w 10000"/>
                <a:gd name="connsiteY23" fmla="*/ 423 h 10000"/>
                <a:gd name="connsiteX24" fmla="*/ 6439 w 10000"/>
                <a:gd name="connsiteY24" fmla="*/ 7 h 10000"/>
                <a:gd name="connsiteX25" fmla="*/ 6198 w 10000"/>
                <a:gd name="connsiteY25" fmla="*/ 936 h 10000"/>
                <a:gd name="connsiteX26" fmla="*/ 5291 w 10000"/>
                <a:gd name="connsiteY26" fmla="*/ 294 h 10000"/>
                <a:gd name="connsiteX27" fmla="*/ 5757 w 10000"/>
                <a:gd name="connsiteY27" fmla="*/ 4 h 10000"/>
                <a:gd name="connsiteX28" fmla="*/ 4291 w 10000"/>
                <a:gd name="connsiteY28" fmla="*/ 7 h 10000"/>
                <a:gd name="connsiteX29" fmla="*/ 4796 w 10000"/>
                <a:gd name="connsiteY29" fmla="*/ 308 h 10000"/>
                <a:gd name="connsiteX30" fmla="*/ 4337 w 10000"/>
                <a:gd name="connsiteY30" fmla="*/ 608 h 10000"/>
                <a:gd name="connsiteX31" fmla="*/ 3831 w 10000"/>
                <a:gd name="connsiteY31" fmla="*/ 923 h 10000"/>
                <a:gd name="connsiteX32" fmla="*/ 3557 w 10000"/>
                <a:gd name="connsiteY32" fmla="*/ 25 h 10000"/>
                <a:gd name="connsiteX33" fmla="*/ 256 w 10000"/>
                <a:gd name="connsiteY33" fmla="*/ 1954 h 10000"/>
                <a:gd name="connsiteX34" fmla="*/ 69 w 10000"/>
                <a:gd name="connsiteY34" fmla="*/ 3754 h 10000"/>
                <a:gd name="connsiteX35" fmla="*/ 82 w 10000"/>
                <a:gd name="connsiteY35" fmla="*/ 4694 h 10000"/>
                <a:gd name="connsiteX0" fmla="*/ 119 w 10037"/>
                <a:gd name="connsiteY0" fmla="*/ 4694 h 10000"/>
                <a:gd name="connsiteX1" fmla="*/ 119 w 10037"/>
                <a:gd name="connsiteY1" fmla="*/ 5349 h 10000"/>
                <a:gd name="connsiteX2" fmla="*/ 1740 w 10037"/>
                <a:gd name="connsiteY2" fmla="*/ 5125 h 10000"/>
                <a:gd name="connsiteX3" fmla="*/ 2318 w 10037"/>
                <a:gd name="connsiteY3" fmla="*/ 1589 h 10000"/>
                <a:gd name="connsiteX4" fmla="*/ 2356 w 10037"/>
                <a:gd name="connsiteY4" fmla="*/ 9151 h 10000"/>
                <a:gd name="connsiteX5" fmla="*/ 3711 w 10037"/>
                <a:gd name="connsiteY5" fmla="*/ 9990 h 10000"/>
                <a:gd name="connsiteX6" fmla="*/ 4788 w 10037"/>
                <a:gd name="connsiteY6" fmla="*/ 9029 h 10000"/>
                <a:gd name="connsiteX7" fmla="*/ 4776 w 10037"/>
                <a:gd name="connsiteY7" fmla="*/ 5275 h 10000"/>
                <a:gd name="connsiteX8" fmla="*/ 4776 w 10037"/>
                <a:gd name="connsiteY8" fmla="*/ 4491 h 10000"/>
                <a:gd name="connsiteX9" fmla="*/ 5295 w 10037"/>
                <a:gd name="connsiteY9" fmla="*/ 4502 h 10000"/>
                <a:gd name="connsiteX10" fmla="*/ 5295 w 10037"/>
                <a:gd name="connsiteY10" fmla="*/ 4945 h 10000"/>
                <a:gd name="connsiteX11" fmla="*/ 5282 w 10037"/>
                <a:gd name="connsiteY11" fmla="*/ 8326 h 10000"/>
                <a:gd name="connsiteX12" fmla="*/ 5942 w 10037"/>
                <a:gd name="connsiteY12" fmla="*/ 9923 h 10000"/>
                <a:gd name="connsiteX13" fmla="*/ 7351 w 10037"/>
                <a:gd name="connsiteY13" fmla="*/ 9794 h 10000"/>
                <a:gd name="connsiteX14" fmla="*/ 7708 w 10037"/>
                <a:gd name="connsiteY14" fmla="*/ 8987 h 10000"/>
                <a:gd name="connsiteX15" fmla="*/ 7708 w 10037"/>
                <a:gd name="connsiteY15" fmla="*/ 5072 h 10000"/>
                <a:gd name="connsiteX16" fmla="*/ 7722 w 10037"/>
                <a:gd name="connsiteY16" fmla="*/ 1329 h 10000"/>
                <a:gd name="connsiteX17" fmla="*/ 8303 w 10037"/>
                <a:gd name="connsiteY17" fmla="*/ 2429 h 10000"/>
                <a:gd name="connsiteX18" fmla="*/ 8428 w 10037"/>
                <a:gd name="connsiteY18" fmla="*/ 3152 h 10000"/>
                <a:gd name="connsiteX19" fmla="*/ 8882 w 10037"/>
                <a:gd name="connsiteY19" fmla="*/ 5090 h 10000"/>
                <a:gd name="connsiteX20" fmla="*/ 10024 w 10037"/>
                <a:gd name="connsiteY20" fmla="*/ 4208 h 10000"/>
                <a:gd name="connsiteX21" fmla="*/ 9556 w 10037"/>
                <a:gd name="connsiteY21" fmla="*/ 1471 h 10000"/>
                <a:gd name="connsiteX22" fmla="*/ 8596 w 10037"/>
                <a:gd name="connsiteY22" fmla="*/ 423 h 10000"/>
                <a:gd name="connsiteX23" fmla="*/ 6476 w 10037"/>
                <a:gd name="connsiteY23" fmla="*/ 7 h 10000"/>
                <a:gd name="connsiteX24" fmla="*/ 6235 w 10037"/>
                <a:gd name="connsiteY24" fmla="*/ 936 h 10000"/>
                <a:gd name="connsiteX25" fmla="*/ 5328 w 10037"/>
                <a:gd name="connsiteY25" fmla="*/ 294 h 10000"/>
                <a:gd name="connsiteX26" fmla="*/ 5794 w 10037"/>
                <a:gd name="connsiteY26" fmla="*/ 4 h 10000"/>
                <a:gd name="connsiteX27" fmla="*/ 4328 w 10037"/>
                <a:gd name="connsiteY27" fmla="*/ 7 h 10000"/>
                <a:gd name="connsiteX28" fmla="*/ 4833 w 10037"/>
                <a:gd name="connsiteY28" fmla="*/ 308 h 10000"/>
                <a:gd name="connsiteX29" fmla="*/ 4374 w 10037"/>
                <a:gd name="connsiteY29" fmla="*/ 608 h 10000"/>
                <a:gd name="connsiteX30" fmla="*/ 3868 w 10037"/>
                <a:gd name="connsiteY30" fmla="*/ 923 h 10000"/>
                <a:gd name="connsiteX31" fmla="*/ 3594 w 10037"/>
                <a:gd name="connsiteY31" fmla="*/ 25 h 10000"/>
                <a:gd name="connsiteX32" fmla="*/ 293 w 10037"/>
                <a:gd name="connsiteY32" fmla="*/ 1954 h 10000"/>
                <a:gd name="connsiteX33" fmla="*/ 106 w 10037"/>
                <a:gd name="connsiteY33" fmla="*/ 3754 h 10000"/>
                <a:gd name="connsiteX34" fmla="*/ 119 w 10037"/>
                <a:gd name="connsiteY34" fmla="*/ 4694 h 10000"/>
                <a:gd name="connsiteX0" fmla="*/ 15 w 9933"/>
                <a:gd name="connsiteY0" fmla="*/ 4694 h 10000"/>
                <a:gd name="connsiteX1" fmla="*/ 1636 w 9933"/>
                <a:gd name="connsiteY1" fmla="*/ 5125 h 10000"/>
                <a:gd name="connsiteX2" fmla="*/ 2214 w 9933"/>
                <a:gd name="connsiteY2" fmla="*/ 1589 h 10000"/>
                <a:gd name="connsiteX3" fmla="*/ 2252 w 9933"/>
                <a:gd name="connsiteY3" fmla="*/ 9151 h 10000"/>
                <a:gd name="connsiteX4" fmla="*/ 3607 w 9933"/>
                <a:gd name="connsiteY4" fmla="*/ 9990 h 10000"/>
                <a:gd name="connsiteX5" fmla="*/ 4684 w 9933"/>
                <a:gd name="connsiteY5" fmla="*/ 9029 h 10000"/>
                <a:gd name="connsiteX6" fmla="*/ 4672 w 9933"/>
                <a:gd name="connsiteY6" fmla="*/ 5275 h 10000"/>
                <a:gd name="connsiteX7" fmla="*/ 4672 w 9933"/>
                <a:gd name="connsiteY7" fmla="*/ 4491 h 10000"/>
                <a:gd name="connsiteX8" fmla="*/ 5191 w 9933"/>
                <a:gd name="connsiteY8" fmla="*/ 4502 h 10000"/>
                <a:gd name="connsiteX9" fmla="*/ 5191 w 9933"/>
                <a:gd name="connsiteY9" fmla="*/ 4945 h 10000"/>
                <a:gd name="connsiteX10" fmla="*/ 5178 w 9933"/>
                <a:gd name="connsiteY10" fmla="*/ 8326 h 10000"/>
                <a:gd name="connsiteX11" fmla="*/ 5838 w 9933"/>
                <a:gd name="connsiteY11" fmla="*/ 9923 h 10000"/>
                <a:gd name="connsiteX12" fmla="*/ 7247 w 9933"/>
                <a:gd name="connsiteY12" fmla="*/ 9794 h 10000"/>
                <a:gd name="connsiteX13" fmla="*/ 7604 w 9933"/>
                <a:gd name="connsiteY13" fmla="*/ 8987 h 10000"/>
                <a:gd name="connsiteX14" fmla="*/ 7604 w 9933"/>
                <a:gd name="connsiteY14" fmla="*/ 5072 h 10000"/>
                <a:gd name="connsiteX15" fmla="*/ 7618 w 9933"/>
                <a:gd name="connsiteY15" fmla="*/ 1329 h 10000"/>
                <a:gd name="connsiteX16" fmla="*/ 8199 w 9933"/>
                <a:gd name="connsiteY16" fmla="*/ 2429 h 10000"/>
                <a:gd name="connsiteX17" fmla="*/ 8324 w 9933"/>
                <a:gd name="connsiteY17" fmla="*/ 3152 h 10000"/>
                <a:gd name="connsiteX18" fmla="*/ 8778 w 9933"/>
                <a:gd name="connsiteY18" fmla="*/ 5090 h 10000"/>
                <a:gd name="connsiteX19" fmla="*/ 9920 w 9933"/>
                <a:gd name="connsiteY19" fmla="*/ 4208 h 10000"/>
                <a:gd name="connsiteX20" fmla="*/ 9452 w 9933"/>
                <a:gd name="connsiteY20" fmla="*/ 1471 h 10000"/>
                <a:gd name="connsiteX21" fmla="*/ 8492 w 9933"/>
                <a:gd name="connsiteY21" fmla="*/ 423 h 10000"/>
                <a:gd name="connsiteX22" fmla="*/ 6372 w 9933"/>
                <a:gd name="connsiteY22" fmla="*/ 7 h 10000"/>
                <a:gd name="connsiteX23" fmla="*/ 6131 w 9933"/>
                <a:gd name="connsiteY23" fmla="*/ 936 h 10000"/>
                <a:gd name="connsiteX24" fmla="*/ 5224 w 9933"/>
                <a:gd name="connsiteY24" fmla="*/ 294 h 10000"/>
                <a:gd name="connsiteX25" fmla="*/ 5690 w 9933"/>
                <a:gd name="connsiteY25" fmla="*/ 4 h 10000"/>
                <a:gd name="connsiteX26" fmla="*/ 4224 w 9933"/>
                <a:gd name="connsiteY26" fmla="*/ 7 h 10000"/>
                <a:gd name="connsiteX27" fmla="*/ 4729 w 9933"/>
                <a:gd name="connsiteY27" fmla="*/ 308 h 10000"/>
                <a:gd name="connsiteX28" fmla="*/ 4270 w 9933"/>
                <a:gd name="connsiteY28" fmla="*/ 608 h 10000"/>
                <a:gd name="connsiteX29" fmla="*/ 3764 w 9933"/>
                <a:gd name="connsiteY29" fmla="*/ 923 h 10000"/>
                <a:gd name="connsiteX30" fmla="*/ 3490 w 9933"/>
                <a:gd name="connsiteY30" fmla="*/ 25 h 10000"/>
                <a:gd name="connsiteX31" fmla="*/ 189 w 9933"/>
                <a:gd name="connsiteY31" fmla="*/ 1954 h 10000"/>
                <a:gd name="connsiteX32" fmla="*/ 2 w 9933"/>
                <a:gd name="connsiteY32" fmla="*/ 3754 h 10000"/>
                <a:gd name="connsiteX33" fmla="*/ 15 w 9933"/>
                <a:gd name="connsiteY33" fmla="*/ 4694 h 10000"/>
                <a:gd name="connsiteX0" fmla="*/ 15 w 10000"/>
                <a:gd name="connsiteY0" fmla="*/ 5064 h 10000"/>
                <a:gd name="connsiteX1" fmla="*/ 1647 w 10000"/>
                <a:gd name="connsiteY1" fmla="*/ 5125 h 10000"/>
                <a:gd name="connsiteX2" fmla="*/ 2229 w 10000"/>
                <a:gd name="connsiteY2" fmla="*/ 1589 h 10000"/>
                <a:gd name="connsiteX3" fmla="*/ 2267 w 10000"/>
                <a:gd name="connsiteY3" fmla="*/ 9151 h 10000"/>
                <a:gd name="connsiteX4" fmla="*/ 3631 w 10000"/>
                <a:gd name="connsiteY4" fmla="*/ 9990 h 10000"/>
                <a:gd name="connsiteX5" fmla="*/ 4716 w 10000"/>
                <a:gd name="connsiteY5" fmla="*/ 9029 h 10000"/>
                <a:gd name="connsiteX6" fmla="*/ 4704 w 10000"/>
                <a:gd name="connsiteY6" fmla="*/ 5275 h 10000"/>
                <a:gd name="connsiteX7" fmla="*/ 4704 w 10000"/>
                <a:gd name="connsiteY7" fmla="*/ 4491 h 10000"/>
                <a:gd name="connsiteX8" fmla="*/ 5226 w 10000"/>
                <a:gd name="connsiteY8" fmla="*/ 4502 h 10000"/>
                <a:gd name="connsiteX9" fmla="*/ 5226 w 10000"/>
                <a:gd name="connsiteY9" fmla="*/ 4945 h 10000"/>
                <a:gd name="connsiteX10" fmla="*/ 5213 w 10000"/>
                <a:gd name="connsiteY10" fmla="*/ 8326 h 10000"/>
                <a:gd name="connsiteX11" fmla="*/ 5877 w 10000"/>
                <a:gd name="connsiteY11" fmla="*/ 9923 h 10000"/>
                <a:gd name="connsiteX12" fmla="*/ 7296 w 10000"/>
                <a:gd name="connsiteY12" fmla="*/ 9794 h 10000"/>
                <a:gd name="connsiteX13" fmla="*/ 7655 w 10000"/>
                <a:gd name="connsiteY13" fmla="*/ 8987 h 10000"/>
                <a:gd name="connsiteX14" fmla="*/ 7655 w 10000"/>
                <a:gd name="connsiteY14" fmla="*/ 5072 h 10000"/>
                <a:gd name="connsiteX15" fmla="*/ 7669 w 10000"/>
                <a:gd name="connsiteY15" fmla="*/ 1329 h 10000"/>
                <a:gd name="connsiteX16" fmla="*/ 8254 w 10000"/>
                <a:gd name="connsiteY16" fmla="*/ 2429 h 10000"/>
                <a:gd name="connsiteX17" fmla="*/ 8380 w 10000"/>
                <a:gd name="connsiteY17" fmla="*/ 3152 h 10000"/>
                <a:gd name="connsiteX18" fmla="*/ 8837 w 10000"/>
                <a:gd name="connsiteY18" fmla="*/ 5090 h 10000"/>
                <a:gd name="connsiteX19" fmla="*/ 9987 w 10000"/>
                <a:gd name="connsiteY19" fmla="*/ 4208 h 10000"/>
                <a:gd name="connsiteX20" fmla="*/ 9516 w 10000"/>
                <a:gd name="connsiteY20" fmla="*/ 1471 h 10000"/>
                <a:gd name="connsiteX21" fmla="*/ 8549 w 10000"/>
                <a:gd name="connsiteY21" fmla="*/ 423 h 10000"/>
                <a:gd name="connsiteX22" fmla="*/ 6415 w 10000"/>
                <a:gd name="connsiteY22" fmla="*/ 7 h 10000"/>
                <a:gd name="connsiteX23" fmla="*/ 6172 w 10000"/>
                <a:gd name="connsiteY23" fmla="*/ 936 h 10000"/>
                <a:gd name="connsiteX24" fmla="*/ 5259 w 10000"/>
                <a:gd name="connsiteY24" fmla="*/ 294 h 10000"/>
                <a:gd name="connsiteX25" fmla="*/ 5728 w 10000"/>
                <a:gd name="connsiteY25" fmla="*/ 4 h 10000"/>
                <a:gd name="connsiteX26" fmla="*/ 4252 w 10000"/>
                <a:gd name="connsiteY26" fmla="*/ 7 h 10000"/>
                <a:gd name="connsiteX27" fmla="*/ 4761 w 10000"/>
                <a:gd name="connsiteY27" fmla="*/ 308 h 10000"/>
                <a:gd name="connsiteX28" fmla="*/ 4299 w 10000"/>
                <a:gd name="connsiteY28" fmla="*/ 608 h 10000"/>
                <a:gd name="connsiteX29" fmla="*/ 3789 w 10000"/>
                <a:gd name="connsiteY29" fmla="*/ 923 h 10000"/>
                <a:gd name="connsiteX30" fmla="*/ 3514 w 10000"/>
                <a:gd name="connsiteY30" fmla="*/ 25 h 10000"/>
                <a:gd name="connsiteX31" fmla="*/ 190 w 10000"/>
                <a:gd name="connsiteY31" fmla="*/ 1954 h 10000"/>
                <a:gd name="connsiteX32" fmla="*/ 2 w 10000"/>
                <a:gd name="connsiteY32" fmla="*/ 3754 h 10000"/>
                <a:gd name="connsiteX33" fmla="*/ 15 w 10000"/>
                <a:gd name="connsiteY33" fmla="*/ 506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0000" h="10000">
                  <a:moveTo>
                    <a:pt x="15" y="5064"/>
                  </a:moveTo>
                  <a:cubicBezTo>
                    <a:pt x="289" y="5292"/>
                    <a:pt x="1278" y="5704"/>
                    <a:pt x="1647" y="5125"/>
                  </a:cubicBezTo>
                  <a:cubicBezTo>
                    <a:pt x="2016" y="4546"/>
                    <a:pt x="2026" y="1726"/>
                    <a:pt x="2229" y="1589"/>
                  </a:cubicBezTo>
                  <a:cubicBezTo>
                    <a:pt x="2333" y="1852"/>
                    <a:pt x="2261" y="8546"/>
                    <a:pt x="2267" y="9151"/>
                  </a:cubicBezTo>
                  <a:cubicBezTo>
                    <a:pt x="2273" y="9637"/>
                    <a:pt x="2698" y="10035"/>
                    <a:pt x="3631" y="9990"/>
                  </a:cubicBezTo>
                  <a:cubicBezTo>
                    <a:pt x="4545" y="9948"/>
                    <a:pt x="4716" y="9504"/>
                    <a:pt x="4716" y="9029"/>
                  </a:cubicBezTo>
                  <a:cubicBezTo>
                    <a:pt x="4710" y="8113"/>
                    <a:pt x="4645" y="6076"/>
                    <a:pt x="4704" y="5275"/>
                  </a:cubicBezTo>
                  <a:cubicBezTo>
                    <a:pt x="4722" y="5027"/>
                    <a:pt x="4729" y="4736"/>
                    <a:pt x="4704" y="4491"/>
                  </a:cubicBezTo>
                  <a:lnTo>
                    <a:pt x="5226" y="4502"/>
                  </a:lnTo>
                  <a:cubicBezTo>
                    <a:pt x="5207" y="4659"/>
                    <a:pt x="5207" y="4802"/>
                    <a:pt x="5226" y="4945"/>
                  </a:cubicBezTo>
                  <a:cubicBezTo>
                    <a:pt x="5222" y="6072"/>
                    <a:pt x="5218" y="7200"/>
                    <a:pt x="5213" y="8326"/>
                  </a:cubicBezTo>
                  <a:cubicBezTo>
                    <a:pt x="5213" y="8941"/>
                    <a:pt x="4965" y="9641"/>
                    <a:pt x="5877" y="9923"/>
                  </a:cubicBezTo>
                  <a:cubicBezTo>
                    <a:pt x="6382" y="10077"/>
                    <a:pt x="6982" y="9983"/>
                    <a:pt x="7296" y="9794"/>
                  </a:cubicBezTo>
                  <a:cubicBezTo>
                    <a:pt x="7689" y="9556"/>
                    <a:pt x="7661" y="9375"/>
                    <a:pt x="7655" y="8987"/>
                  </a:cubicBezTo>
                  <a:cubicBezTo>
                    <a:pt x="7648" y="7683"/>
                    <a:pt x="7655" y="6376"/>
                    <a:pt x="7655" y="5072"/>
                  </a:cubicBezTo>
                  <a:cubicBezTo>
                    <a:pt x="7655" y="3876"/>
                    <a:pt x="7523" y="2447"/>
                    <a:pt x="7669" y="1329"/>
                  </a:cubicBezTo>
                  <a:cubicBezTo>
                    <a:pt x="8013" y="1556"/>
                    <a:pt x="8176" y="2126"/>
                    <a:pt x="8254" y="2429"/>
                  </a:cubicBezTo>
                  <a:cubicBezTo>
                    <a:pt x="8321" y="2667"/>
                    <a:pt x="8342" y="2905"/>
                    <a:pt x="8380" y="3152"/>
                  </a:cubicBezTo>
                  <a:cubicBezTo>
                    <a:pt x="8491" y="3936"/>
                    <a:pt x="8019" y="4945"/>
                    <a:pt x="8837" y="5090"/>
                  </a:cubicBezTo>
                  <a:cubicBezTo>
                    <a:pt x="10063" y="5310"/>
                    <a:pt x="9967" y="4411"/>
                    <a:pt x="9987" y="4208"/>
                  </a:cubicBezTo>
                  <a:cubicBezTo>
                    <a:pt x="10037" y="3376"/>
                    <a:pt x="9961" y="2255"/>
                    <a:pt x="9516" y="1471"/>
                  </a:cubicBezTo>
                  <a:cubicBezTo>
                    <a:pt x="9241" y="996"/>
                    <a:pt x="8967" y="794"/>
                    <a:pt x="8549" y="423"/>
                  </a:cubicBezTo>
                  <a:cubicBezTo>
                    <a:pt x="8203" y="122"/>
                    <a:pt x="7322" y="7"/>
                    <a:pt x="6415" y="7"/>
                  </a:cubicBezTo>
                  <a:lnTo>
                    <a:pt x="6172" y="936"/>
                  </a:lnTo>
                  <a:cubicBezTo>
                    <a:pt x="5904" y="807"/>
                    <a:pt x="5337" y="423"/>
                    <a:pt x="5259" y="294"/>
                  </a:cubicBezTo>
                  <a:cubicBezTo>
                    <a:pt x="5449" y="189"/>
                    <a:pt x="5638" y="134"/>
                    <a:pt x="5728" y="4"/>
                  </a:cubicBezTo>
                  <a:lnTo>
                    <a:pt x="4252" y="7"/>
                  </a:lnTo>
                  <a:cubicBezTo>
                    <a:pt x="4370" y="137"/>
                    <a:pt x="4560" y="227"/>
                    <a:pt x="4761" y="308"/>
                  </a:cubicBezTo>
                  <a:cubicBezTo>
                    <a:pt x="4513" y="413"/>
                    <a:pt x="4475" y="468"/>
                    <a:pt x="4299" y="608"/>
                  </a:cubicBezTo>
                  <a:cubicBezTo>
                    <a:pt x="4135" y="737"/>
                    <a:pt x="4006" y="853"/>
                    <a:pt x="3789" y="923"/>
                  </a:cubicBezTo>
                  <a:lnTo>
                    <a:pt x="3514" y="25"/>
                  </a:lnTo>
                  <a:cubicBezTo>
                    <a:pt x="1483" y="-192"/>
                    <a:pt x="499" y="1063"/>
                    <a:pt x="190" y="1954"/>
                  </a:cubicBezTo>
                  <a:cubicBezTo>
                    <a:pt x="8" y="2472"/>
                    <a:pt x="-5" y="3209"/>
                    <a:pt x="2" y="3754"/>
                  </a:cubicBezTo>
                  <a:cubicBezTo>
                    <a:pt x="2" y="3936"/>
                    <a:pt x="81" y="4941"/>
                    <a:pt x="15" y="50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" name="Овал 61"/>
            <p:cNvSpPr/>
            <p:nvPr/>
          </p:nvSpPr>
          <p:spPr>
            <a:xfrm>
              <a:off x="-692692" y="4641597"/>
              <a:ext cx="176986" cy="1916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63" name="Прямоугольник 62"/>
            <p:cNvSpPr/>
            <p:nvPr/>
          </p:nvSpPr>
          <p:spPr>
            <a:xfrm>
              <a:off x="-692692" y="4857301"/>
              <a:ext cx="176986" cy="923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658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Стрелка вниз 45"/>
          <p:cNvSpPr/>
          <p:nvPr/>
        </p:nvSpPr>
        <p:spPr>
          <a:xfrm>
            <a:off x="5258280" y="5485338"/>
            <a:ext cx="445963" cy="1324278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schemeClr val="lt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06271" y="6809616"/>
            <a:ext cx="6586932" cy="7516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0147772" y="2021200"/>
            <a:ext cx="545628" cy="5008540"/>
          </a:xfrm>
          <a:prstGeom prst="rect">
            <a:avLst/>
          </a:prstGeom>
          <a:solidFill>
            <a:srgbClr val="97C5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2021200"/>
            <a:ext cx="838156" cy="5008540"/>
          </a:xfrm>
          <a:prstGeom prst="rect">
            <a:avLst/>
          </a:prstGeom>
          <a:solidFill>
            <a:srgbClr val="A484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37507"/>
            <a:ext cx="10158731" cy="1045030"/>
          </a:xfrm>
        </p:spPr>
        <p:txBody>
          <a:bodyPr/>
          <a:lstStyle/>
          <a:p>
            <a:r>
              <a:rPr lang="ru-RU" dirty="0"/>
              <a:t>ИСТОЧНИКИ И ПОЛЬЗОВАТЕЛИ ИНФОРМАЦИИ</a:t>
            </a:r>
            <a:br>
              <a:rPr lang="ru-RU" dirty="0"/>
            </a:br>
            <a:r>
              <a:rPr lang="ru-RU" dirty="0"/>
              <a:t>В ЕГАИС УЧЁТА ДРЕВЕСИНЫ И СДЕЛОК С НЕЙ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eaLnBrk="1" hangingPunct="1"/>
            <a:fld id="{A3091B8B-9A51-4569-B7E1-495088DD9E7E}" type="slidenum">
              <a:rPr lang="ru-RU" altLang="ru-RU" b="1" smtClean="0">
                <a:solidFill>
                  <a:srgbClr val="756542"/>
                </a:solidFill>
                <a:latin typeface="Calibri" pitchFamily="34" charset="0"/>
              </a:rPr>
              <a:pPr eaLnBrk="1" hangingPunct="1"/>
              <a:t>16</a:t>
            </a:fld>
            <a:endParaRPr lang="ru-RU" altLang="ru-RU" b="1" dirty="0">
              <a:solidFill>
                <a:srgbClr val="756542"/>
              </a:solidFill>
              <a:latin typeface="Calibri" pitchFamily="34" charset="0"/>
            </a:endParaRPr>
          </a:p>
        </p:txBody>
      </p:sp>
      <p:grpSp>
        <p:nvGrpSpPr>
          <p:cNvPr id="27" name="Группа 26"/>
          <p:cNvGrpSpPr/>
          <p:nvPr/>
        </p:nvGrpSpPr>
        <p:grpSpPr>
          <a:xfrm>
            <a:off x="1956" y="1282536"/>
            <a:ext cx="10637500" cy="6282672"/>
            <a:chOff x="-112547" y="954088"/>
            <a:chExt cx="9816651" cy="5430090"/>
          </a:xfrm>
        </p:grpSpPr>
        <p:pic>
          <p:nvPicPr>
            <p:cNvPr id="28" name="Рисунок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8488" y="2671213"/>
              <a:ext cx="3657600" cy="1981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TextBox 4"/>
            <p:cNvSpPr txBox="1">
              <a:spLocks noChangeArrowheads="1"/>
            </p:cNvSpPr>
            <p:nvPr/>
          </p:nvSpPr>
          <p:spPr bwMode="auto">
            <a:xfrm rot="16200000">
              <a:off x="-1769894" y="3392110"/>
              <a:ext cx="3996359" cy="68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ru-RU" altLang="ru-RU" dirty="0" smtClean="0"/>
                <a:t>ОРГАНЫ ИСПОЛНИТЕЛЬНОЙ ВЛАСТИ</a:t>
              </a:r>
            </a:p>
            <a:p>
              <a:pPr algn="ctr"/>
              <a:r>
                <a:rPr lang="ru-RU" altLang="ru-RU" dirty="0" smtClean="0"/>
                <a:t>СУБЪЕКТОВ РОССИЙСКОЙ ФЕДЕРАЦИИ</a:t>
              </a:r>
              <a:endParaRPr lang="ru-RU" altLang="ru-RU" dirty="0"/>
            </a:p>
          </p:txBody>
        </p:sp>
        <p:sp>
          <p:nvSpPr>
            <p:cNvPr id="31" name="TextBox 9"/>
            <p:cNvSpPr txBox="1">
              <a:spLocks noChangeArrowheads="1"/>
            </p:cNvSpPr>
            <p:nvPr/>
          </p:nvSpPr>
          <p:spPr bwMode="auto">
            <a:xfrm>
              <a:off x="885275" y="3417108"/>
              <a:ext cx="1778012" cy="718228"/>
            </a:xfrm>
            <a:prstGeom prst="rect">
              <a:avLst/>
            </a:prstGeom>
            <a:solidFill>
              <a:srgbClr val="E3D9D3"/>
            </a:solidFill>
            <a:ln w="9525">
              <a:solidFill>
                <a:srgbClr val="A48470"/>
              </a:solidFill>
              <a:prstDash val="dash"/>
              <a:miter lim="800000"/>
              <a:headEnd/>
              <a:tailEnd/>
            </a:ln>
            <a:extLst/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sz="1200" dirty="0" smtClean="0"/>
                <a:t>ИНФОРМАЦИИ ПО ОСНОВАНИЯМ</a:t>
              </a:r>
              <a:endParaRPr lang="en-US" altLang="ru-RU" sz="1200" dirty="0" smtClean="0"/>
            </a:p>
            <a:p>
              <a:pPr algn="ctr"/>
              <a:r>
                <a:rPr lang="ru-RU" altLang="ru-RU" sz="1200" dirty="0" smtClean="0"/>
                <a:t>ДЛЯ ЗАГОТОВКИ ДРЕВЕСИНЫ</a:t>
              </a:r>
              <a:endParaRPr lang="ru-RU" altLang="ru-RU" sz="1200" dirty="0"/>
            </a:p>
          </p:txBody>
        </p:sp>
        <p:sp>
          <p:nvSpPr>
            <p:cNvPr id="32" name="TextBox 14"/>
            <p:cNvSpPr txBox="1">
              <a:spLocks noChangeArrowheads="1"/>
            </p:cNvSpPr>
            <p:nvPr/>
          </p:nvSpPr>
          <p:spPr bwMode="auto">
            <a:xfrm rot="16200000">
              <a:off x="7623242" y="3453409"/>
              <a:ext cx="3778287" cy="383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ru-RU" altLang="ru-RU" dirty="0" smtClean="0"/>
                <a:t>УЧАСТНИКИ</a:t>
              </a:r>
              <a:r>
                <a:rPr lang="en-US" altLang="ru-RU" dirty="0" smtClean="0"/>
                <a:t> </a:t>
              </a:r>
              <a:r>
                <a:rPr lang="ru-RU" altLang="ru-RU" dirty="0" smtClean="0"/>
                <a:t>СДЕЛОК С ДРЕВЕСИНОЙ</a:t>
              </a:r>
              <a:endParaRPr lang="ru-RU" altLang="ru-RU" dirty="0"/>
            </a:p>
          </p:txBody>
        </p:sp>
        <p:sp>
          <p:nvSpPr>
            <p:cNvPr id="34" name="TextBox 16"/>
            <p:cNvSpPr txBox="1">
              <a:spLocks noChangeArrowheads="1"/>
            </p:cNvSpPr>
            <p:nvPr/>
          </p:nvSpPr>
          <p:spPr bwMode="auto">
            <a:xfrm>
              <a:off x="7195101" y="4285698"/>
              <a:ext cx="1972785" cy="957637"/>
            </a:xfrm>
            <a:prstGeom prst="rect">
              <a:avLst/>
            </a:prstGeom>
            <a:solidFill>
              <a:srgbClr val="DAEAE2"/>
            </a:solidFill>
            <a:ln w="9525">
              <a:solidFill>
                <a:srgbClr val="97C5AF"/>
              </a:solidFill>
              <a:prstDash val="dash"/>
              <a:miter lim="800000"/>
              <a:headEnd/>
              <a:tailEnd/>
            </a:ln>
            <a:extLst/>
          </p:spPr>
          <p:txBody>
            <a:bodyPr wrap="square" lIns="36000" rIns="36000">
              <a:spAutoFit/>
            </a:bodyPr>
            <a:lstStyle>
              <a:defPPr>
                <a:defRPr lang="ru-RU"/>
              </a:defPPr>
              <a:lvl1pPr marL="285750" indent="-285750">
                <a:buFontTx/>
                <a:buChar char="-"/>
                <a:defRPr sz="1100"/>
              </a:lvl1pPr>
              <a:lvl2pPr>
                <a:defRPr>
                  <a:latin typeface="Arial" charset="0"/>
                </a:defRPr>
              </a:lvl2pPr>
              <a:lvl3pPr>
                <a:defRPr>
                  <a:latin typeface="Arial" charset="0"/>
                </a:defRPr>
              </a:lvl3pPr>
              <a:lvl4pPr>
                <a:defRPr>
                  <a:latin typeface="Arial" charset="0"/>
                </a:defRPr>
              </a:lvl4pPr>
              <a:lvl5pPr>
                <a:defRPr>
                  <a:latin typeface="Arial" charset="0"/>
                </a:defRPr>
              </a:lvl5pPr>
              <a:lvl6pPr marL="2411413" indent="-1254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</a:defRPr>
              </a:lvl6pPr>
              <a:lvl7pPr marL="2868613" indent="-1254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</a:defRPr>
              </a:lvl7pPr>
              <a:lvl8pPr marL="3325813" indent="-1254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</a:defRPr>
              </a:lvl8pPr>
              <a:lvl9pPr marL="3783013" indent="-1254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</a:defRPr>
              </a:lvl9pPr>
            </a:lstStyle>
            <a:p>
              <a:r>
                <a:rPr lang="ru-RU" altLang="ru-RU" dirty="0"/>
                <a:t>ДЕКЛАРАЦИИ О СДЕЛКАХ</a:t>
              </a:r>
              <a:br>
                <a:rPr lang="ru-RU" altLang="ru-RU" dirty="0"/>
              </a:br>
              <a:r>
                <a:rPr lang="ru-RU" altLang="ru-RU" dirty="0"/>
                <a:t>С ДРЕВЕСИНОЙ</a:t>
              </a:r>
            </a:p>
            <a:p>
              <a:r>
                <a:rPr lang="ru-RU" altLang="ru-RU" dirty="0"/>
                <a:t>ФАКТИЧЕСКИЕ ОБЪЕМЫ</a:t>
              </a:r>
              <a:br>
                <a:rPr lang="ru-RU" altLang="ru-RU" dirty="0"/>
              </a:br>
              <a:r>
                <a:rPr lang="ru-RU" altLang="ru-RU" dirty="0"/>
                <a:t>СДЕЛКИ</a:t>
              </a:r>
            </a:p>
            <a:p>
              <a:r>
                <a:rPr lang="ru-RU" altLang="ru-RU" dirty="0"/>
                <a:t>МАРКИРОВКА ЦЕННЫХ</a:t>
              </a:r>
              <a:br>
                <a:rPr lang="ru-RU" altLang="ru-RU" dirty="0"/>
              </a:br>
              <a:r>
                <a:rPr lang="ru-RU" altLang="ru-RU" dirty="0"/>
                <a:t>ПОРОД</a:t>
              </a:r>
            </a:p>
          </p:txBody>
        </p:sp>
        <p:sp>
          <p:nvSpPr>
            <p:cNvPr id="36" name="TextBox 19"/>
            <p:cNvSpPr txBox="1">
              <a:spLocks noChangeArrowheads="1"/>
            </p:cNvSpPr>
            <p:nvPr/>
          </p:nvSpPr>
          <p:spPr bwMode="auto">
            <a:xfrm>
              <a:off x="6937261" y="3189039"/>
              <a:ext cx="1984505" cy="665025"/>
            </a:xfrm>
            <a:prstGeom prst="rect">
              <a:avLst/>
            </a:prstGeom>
            <a:solidFill>
              <a:srgbClr val="DAEAE2"/>
            </a:solidFill>
            <a:ln w="9525">
              <a:solidFill>
                <a:srgbClr val="97C5AF"/>
              </a:solidFill>
              <a:prstDash val="dash"/>
              <a:miter lim="800000"/>
              <a:headEnd/>
              <a:tailEnd/>
            </a:ln>
            <a:extLst/>
          </p:spPr>
          <p:txBody>
            <a:bodyPr wrap="square" lIns="36000" rIns="36000">
              <a:spAutoFit/>
            </a:bodyPr>
            <a:lstStyle>
              <a:defPPr>
                <a:defRPr lang="ru-RU"/>
              </a:defPPr>
              <a:lvl1pPr marL="285750" indent="-285750">
                <a:buFontTx/>
                <a:buChar char="-"/>
                <a:defRPr sz="1100"/>
              </a:lvl1pPr>
              <a:lvl2pPr>
                <a:defRPr>
                  <a:latin typeface="Arial" charset="0"/>
                </a:defRPr>
              </a:lvl2pPr>
              <a:lvl3pPr>
                <a:defRPr>
                  <a:latin typeface="Arial" charset="0"/>
                </a:defRPr>
              </a:lvl3pPr>
              <a:lvl4pPr>
                <a:defRPr>
                  <a:latin typeface="Arial" charset="0"/>
                </a:defRPr>
              </a:lvl4pPr>
              <a:lvl5pPr>
                <a:defRPr>
                  <a:latin typeface="Arial" charset="0"/>
                </a:defRPr>
              </a:lvl5pPr>
              <a:lvl6pPr marL="2411413" indent="-1254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</a:defRPr>
              </a:lvl6pPr>
              <a:lvl7pPr marL="2868613" indent="-1254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</a:defRPr>
              </a:lvl7pPr>
              <a:lvl8pPr marL="3325813" indent="-1254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</a:defRPr>
              </a:lvl8pPr>
              <a:lvl9pPr marL="3783013" indent="-1254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</a:defRPr>
              </a:lvl9pPr>
            </a:lstStyle>
            <a:p>
              <a:r>
                <a:rPr lang="ru-RU" altLang="ru-RU" dirty="0"/>
                <a:t>ДЕЙСТВУЮЩИЕ ОСНОВАНИЯ </a:t>
              </a:r>
              <a:br>
                <a:rPr lang="ru-RU" altLang="ru-RU" dirty="0"/>
              </a:br>
              <a:r>
                <a:rPr lang="ru-RU" altLang="ru-RU" dirty="0"/>
                <a:t>ДЛЯ ЗАГОТОВКИ ДРЕВЕСИНЫ</a:t>
              </a:r>
            </a:p>
            <a:p>
              <a:r>
                <a:rPr lang="ru-RU" altLang="ru-RU" dirty="0"/>
                <a:t>СВЕРКА С ДРУГОЙ </a:t>
              </a:r>
              <a:br>
                <a:rPr lang="ru-RU" altLang="ru-RU" dirty="0"/>
              </a:br>
              <a:r>
                <a:rPr lang="ru-RU" altLang="ru-RU" dirty="0"/>
                <a:t>СТОРОНОЙ СДЕЛКИ</a:t>
              </a:r>
            </a:p>
          </p:txBody>
        </p:sp>
        <p:sp>
          <p:nvSpPr>
            <p:cNvPr id="37" name="TextBox 20"/>
            <p:cNvSpPr txBox="1">
              <a:spLocks noChangeArrowheads="1"/>
            </p:cNvSpPr>
            <p:nvPr/>
          </p:nvSpPr>
          <p:spPr bwMode="auto">
            <a:xfrm>
              <a:off x="2546106" y="5745753"/>
              <a:ext cx="4981771" cy="638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ru-RU" altLang="ru-RU" dirty="0" smtClean="0"/>
                <a:t>ЛЮБОЙ ПОЛЬЗОВАТЕЛЬ ИНТЕРНЕТ,</a:t>
              </a:r>
            </a:p>
            <a:p>
              <a:pPr algn="ctr"/>
              <a:r>
                <a:rPr lang="ru-RU" altLang="ru-RU" dirty="0" smtClean="0"/>
                <a:t>ГРАЖДАНЕ И ОБЩЕСТВЕННЫЕ ОРГАНИЗАЦИИ</a:t>
              </a:r>
              <a:endParaRPr lang="ru-RU" altLang="ru-RU" dirty="0"/>
            </a:p>
          </p:txBody>
        </p:sp>
        <p:sp>
          <p:nvSpPr>
            <p:cNvPr id="39" name="TextBox 23"/>
            <p:cNvSpPr txBox="1">
              <a:spLocks noChangeArrowheads="1"/>
            </p:cNvSpPr>
            <p:nvPr/>
          </p:nvSpPr>
          <p:spPr bwMode="auto">
            <a:xfrm>
              <a:off x="2951478" y="4810002"/>
              <a:ext cx="1870258" cy="55862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accent6">
                  <a:lumMod val="60000"/>
                  <a:lumOff val="40000"/>
                </a:schemeClr>
              </a:solidFill>
              <a:prstDash val="dash"/>
              <a:miter lim="800000"/>
              <a:headEnd/>
              <a:tailEnd/>
            </a:ln>
            <a:extLst/>
          </p:spPr>
          <p:txBody>
            <a:bodyPr wrap="none">
              <a:spAutoFit/>
            </a:bodyPr>
            <a:lstStyle/>
            <a:p>
              <a:pPr algn="ctr"/>
              <a:r>
                <a:rPr lang="ru-RU" altLang="ru-RU" sz="1200" dirty="0" smtClean="0"/>
                <a:t>ИНФОРМАЦИЯ О</a:t>
              </a:r>
              <a:br>
                <a:rPr lang="ru-RU" altLang="ru-RU" sz="1200" dirty="0" smtClean="0"/>
              </a:br>
              <a:r>
                <a:rPr lang="ru-RU" altLang="ru-RU" sz="1200" dirty="0" smtClean="0"/>
                <a:t>ПРАВОУСТАНАВЛИВАЮЩИХ</a:t>
              </a:r>
            </a:p>
            <a:p>
              <a:pPr algn="ctr"/>
              <a:r>
                <a:rPr lang="ru-RU" altLang="ru-RU" sz="1200" dirty="0" smtClean="0"/>
                <a:t>ДОКУМЕНТАХ И СДЕЛКАХ</a:t>
              </a:r>
              <a:endParaRPr lang="ru-RU" altLang="ru-RU" sz="1200" dirty="0"/>
            </a:p>
          </p:txBody>
        </p:sp>
        <p:sp>
          <p:nvSpPr>
            <p:cNvPr id="40" name="TextBox 24"/>
            <p:cNvSpPr txBox="1">
              <a:spLocks noChangeArrowheads="1"/>
            </p:cNvSpPr>
            <p:nvPr/>
          </p:nvSpPr>
          <p:spPr bwMode="auto">
            <a:xfrm>
              <a:off x="1829386" y="954088"/>
              <a:ext cx="6078648" cy="63842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ru-RU" altLang="ru-RU" dirty="0" smtClean="0"/>
                <a:t>ФЕДЕРАЛЬНОЕ АГЕНТСТВО ЛЕСНОГО ХОЗЯЙСТВА, </a:t>
              </a:r>
              <a:br>
                <a:rPr lang="ru-RU" altLang="ru-RU" dirty="0" smtClean="0"/>
              </a:br>
              <a:r>
                <a:rPr lang="ru-RU" altLang="ru-RU" dirty="0" smtClean="0"/>
                <a:t>ПРАВООХРАНИТЕЛЬНЫЕ И КОНТРОЛИРУЮЩИЕ ОРГАНЫ</a:t>
              </a:r>
              <a:endParaRPr lang="ru-RU" altLang="ru-RU" dirty="0"/>
            </a:p>
          </p:txBody>
        </p:sp>
        <p:sp>
          <p:nvSpPr>
            <p:cNvPr id="42" name="TextBox 26"/>
            <p:cNvSpPr txBox="1">
              <a:spLocks noChangeArrowheads="1"/>
            </p:cNvSpPr>
            <p:nvPr/>
          </p:nvSpPr>
          <p:spPr bwMode="auto">
            <a:xfrm>
              <a:off x="1829387" y="1851798"/>
              <a:ext cx="3130708" cy="399015"/>
            </a:xfrm>
            <a:prstGeom prst="rect">
              <a:avLst/>
            </a:prstGeom>
            <a:solidFill>
              <a:srgbClr val="F9EDED"/>
            </a:solidFill>
            <a:ln w="9525">
              <a:solidFill>
                <a:schemeClr val="accent2">
                  <a:lumMod val="40000"/>
                  <a:lumOff val="60000"/>
                </a:schemeClr>
              </a:solidFill>
              <a:prstDash val="dash"/>
              <a:miter lim="800000"/>
              <a:headEnd/>
              <a:tailEnd/>
            </a:ln>
            <a:extLst/>
          </p:spPr>
          <p:txBody>
            <a:bodyPr wrap="square">
              <a:spAutoFit/>
            </a:bodyPr>
            <a:lstStyle>
              <a:defPPr>
                <a:defRPr lang="ru-RU"/>
              </a:defPPr>
              <a:lvl1pPr>
                <a:defRPr sz="1200"/>
              </a:lvl1pPr>
            </a:lstStyle>
            <a:p>
              <a:pPr algn="ctr"/>
              <a:r>
                <a:rPr lang="ru-RU" altLang="ru-RU" dirty="0"/>
                <a:t>ОТСЛЕЖИВАНИЕ ИСТОЧНИКОВ ДРЕВЕСИНЫ</a:t>
              </a:r>
            </a:p>
            <a:p>
              <a:pPr algn="ctr"/>
              <a:r>
                <a:rPr lang="ru-RU" altLang="ru-RU" dirty="0"/>
                <a:t>- ЛЕСНЫЕ УЧАСТКИ </a:t>
              </a:r>
            </a:p>
          </p:txBody>
        </p:sp>
        <p:sp>
          <p:nvSpPr>
            <p:cNvPr id="43" name="TextBox 30"/>
            <p:cNvSpPr txBox="1">
              <a:spLocks noChangeArrowheads="1"/>
            </p:cNvSpPr>
            <p:nvPr/>
          </p:nvSpPr>
          <p:spPr bwMode="auto">
            <a:xfrm>
              <a:off x="4998665" y="1849547"/>
              <a:ext cx="2909370" cy="399015"/>
            </a:xfrm>
            <a:prstGeom prst="rect">
              <a:avLst/>
            </a:prstGeom>
            <a:solidFill>
              <a:srgbClr val="F9EDED"/>
            </a:solidFill>
            <a:ln w="9525">
              <a:solidFill>
                <a:schemeClr val="accent2">
                  <a:lumMod val="40000"/>
                  <a:lumOff val="60000"/>
                </a:schemeClr>
              </a:solidFill>
              <a:prstDash val="dash"/>
              <a:miter lim="800000"/>
              <a:headEnd/>
              <a:tailEnd/>
            </a:ln>
            <a:extLst/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>
                <a:defRPr sz="1200"/>
              </a:lvl1pPr>
            </a:lstStyle>
            <a:p>
              <a:r>
                <a:rPr lang="ru-RU" altLang="ru-RU" dirty="0"/>
                <a:t>ПОИСК ДЕКЛАРАЦИЙ О СДЕЛКАХ НА </a:t>
              </a:r>
              <a:br>
                <a:rPr lang="ru-RU" altLang="ru-RU" dirty="0"/>
              </a:br>
              <a:r>
                <a:rPr lang="ru-RU" altLang="ru-RU" dirty="0"/>
                <a:t>КОНКРЕТНОГО УЧАСТНИКА СДЕЛКИ</a:t>
              </a:r>
            </a:p>
          </p:txBody>
        </p:sp>
      </p:grpSp>
      <p:sp>
        <p:nvSpPr>
          <p:cNvPr id="10" name="Стрелка вниз 9"/>
          <p:cNvSpPr/>
          <p:nvPr/>
        </p:nvSpPr>
        <p:spPr>
          <a:xfrm rot="10800000">
            <a:off x="5218236" y="2018219"/>
            <a:ext cx="445963" cy="1248068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4" name="Стрелка вниз 43"/>
          <p:cNvSpPr/>
          <p:nvPr/>
        </p:nvSpPr>
        <p:spPr>
          <a:xfrm rot="16200000">
            <a:off x="8564360" y="2395301"/>
            <a:ext cx="507329" cy="2692181"/>
          </a:xfrm>
          <a:prstGeom prst="downArrow">
            <a:avLst/>
          </a:prstGeom>
          <a:solidFill>
            <a:srgbClr val="97C5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schemeClr val="lt1"/>
              </a:solidFill>
            </a:endParaRPr>
          </a:p>
        </p:txBody>
      </p:sp>
      <p:sp>
        <p:nvSpPr>
          <p:cNvPr id="45" name="Стрелка вниз 44"/>
          <p:cNvSpPr/>
          <p:nvPr/>
        </p:nvSpPr>
        <p:spPr>
          <a:xfrm rot="5400000">
            <a:off x="8624203" y="3667984"/>
            <a:ext cx="507329" cy="2692181"/>
          </a:xfrm>
          <a:prstGeom prst="downArrow">
            <a:avLst/>
          </a:prstGeom>
          <a:solidFill>
            <a:srgbClr val="97C5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schemeClr val="lt1"/>
              </a:solidFill>
            </a:endParaRPr>
          </a:p>
        </p:txBody>
      </p:sp>
      <p:sp>
        <p:nvSpPr>
          <p:cNvPr id="47" name="Стрелка вниз 46"/>
          <p:cNvSpPr/>
          <p:nvPr/>
        </p:nvSpPr>
        <p:spPr>
          <a:xfrm rot="16200000">
            <a:off x="1925081" y="2653363"/>
            <a:ext cx="507329" cy="2692181"/>
          </a:xfrm>
          <a:prstGeom prst="downArrow">
            <a:avLst/>
          </a:prstGeom>
          <a:solidFill>
            <a:srgbClr val="A484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011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42900"/>
            <a:ext cx="10158731" cy="838200"/>
          </a:xfrm>
        </p:spPr>
        <p:txBody>
          <a:bodyPr>
            <a:noAutofit/>
          </a:bodyPr>
          <a:lstStyle/>
          <a:p>
            <a:r>
              <a:rPr lang="ru-RU" sz="2200" dirty="0"/>
              <a:t>ПРИМЕР ЦЕПИ ПОСТАВОК (виды древесины, объёмы и сроки)</a:t>
            </a:r>
            <a:br>
              <a:rPr lang="ru-RU" sz="2200" dirty="0"/>
            </a:br>
            <a:r>
              <a:rPr lang="ru-RU" sz="2200" dirty="0"/>
              <a:t>ДЛЯ КОНТРОЛЯ ЗА ОБОРОТОМ ДРЕВЕСИНЫ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BD1DAF-79B8-4831-92ED-8F8504966591}" type="slidenum">
              <a:rPr lang="ru-RU" altLang="ru-RU" smtClean="0"/>
              <a:pPr>
                <a:defRPr/>
              </a:pPr>
              <a:t>17</a:t>
            </a:fld>
            <a:endParaRPr lang="ru-RU" alt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69361" y="1984003"/>
            <a:ext cx="1915487" cy="615757"/>
          </a:xfrm>
          <a:prstGeom prst="rect">
            <a:avLst/>
          </a:prstGeom>
          <a:solidFill>
            <a:srgbClr val="5698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050" cap="all" dirty="0"/>
              <a:t>Орган управления</a:t>
            </a:r>
            <a:r>
              <a:rPr lang="en-US" sz="1050" cap="all" dirty="0"/>
              <a:t> </a:t>
            </a:r>
            <a:r>
              <a:rPr lang="ru-RU" sz="1050" cap="all" dirty="0"/>
              <a:t>лесами</a:t>
            </a:r>
            <a:r>
              <a:rPr lang="en-US" sz="1050" cap="all" dirty="0"/>
              <a:t> </a:t>
            </a:r>
          </a:p>
          <a:p>
            <a:pPr algn="ctr"/>
            <a:r>
              <a:rPr lang="ru-RU" sz="1200" cap="all" dirty="0"/>
              <a:t>СУБЪЕКТА Российской федерации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671644" y="1984004"/>
            <a:ext cx="1920751" cy="615758"/>
          </a:xfrm>
          <a:prstGeom prst="rect">
            <a:avLst/>
          </a:prstGeom>
          <a:solidFill>
            <a:srgbClr val="5698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050" cap="all" dirty="0"/>
              <a:t>Орган управления</a:t>
            </a:r>
            <a:r>
              <a:rPr lang="en-US" sz="1050" cap="all" dirty="0"/>
              <a:t> </a:t>
            </a:r>
            <a:r>
              <a:rPr lang="ru-RU" sz="1050" cap="all" dirty="0"/>
              <a:t>лесами</a:t>
            </a:r>
            <a:r>
              <a:rPr lang="en-US" sz="1050" cap="all" dirty="0"/>
              <a:t> </a:t>
            </a:r>
          </a:p>
          <a:p>
            <a:pPr algn="ctr"/>
            <a:r>
              <a:rPr lang="ru-RU" sz="1200" cap="all" dirty="0"/>
              <a:t>Субъекта российской федерации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666753" y="3019912"/>
            <a:ext cx="916643" cy="478848"/>
          </a:xfrm>
          <a:prstGeom prst="rect">
            <a:avLst/>
          </a:prstGeom>
          <a:solidFill>
            <a:srgbClr val="BDD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050" dirty="0">
                <a:solidFill>
                  <a:schemeClr val="tx1"/>
                </a:solidFill>
              </a:rPr>
              <a:t>ПОСТАВЩИК</a:t>
            </a:r>
            <a:br>
              <a:rPr lang="ru-RU" sz="1050" dirty="0">
                <a:solidFill>
                  <a:schemeClr val="tx1"/>
                </a:solidFill>
              </a:rPr>
            </a:br>
            <a:r>
              <a:rPr lang="ru-RU" sz="1200" dirty="0">
                <a:solidFill>
                  <a:schemeClr val="tx1"/>
                </a:solidFill>
              </a:rPr>
              <a:t>3-1-1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665300" y="3019912"/>
            <a:ext cx="916643" cy="478848"/>
          </a:xfrm>
          <a:prstGeom prst="rect">
            <a:avLst/>
          </a:prstGeom>
          <a:solidFill>
            <a:srgbClr val="BDD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050" dirty="0">
                <a:solidFill>
                  <a:schemeClr val="tx1"/>
                </a:solidFill>
              </a:rPr>
              <a:t>ПОСТАВЩИК</a:t>
            </a:r>
            <a:br>
              <a:rPr lang="ru-RU" sz="1050" dirty="0">
                <a:solidFill>
                  <a:schemeClr val="tx1"/>
                </a:solidFill>
              </a:rPr>
            </a:br>
            <a:r>
              <a:rPr lang="ru-RU" sz="1050" dirty="0">
                <a:solidFill>
                  <a:schemeClr val="tx1"/>
                </a:solidFill>
              </a:rPr>
              <a:t>3-1-2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68205" y="3958482"/>
            <a:ext cx="916643" cy="478848"/>
          </a:xfrm>
          <a:prstGeom prst="rect">
            <a:avLst/>
          </a:prstGeom>
          <a:solidFill>
            <a:srgbClr val="BDD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050" dirty="0">
                <a:solidFill>
                  <a:schemeClr val="tx1"/>
                </a:solidFill>
              </a:rPr>
              <a:t>ПОСТАВЩИК</a:t>
            </a:r>
            <a:br>
              <a:rPr lang="ru-RU" sz="1050" dirty="0">
                <a:solidFill>
                  <a:schemeClr val="tx1"/>
                </a:solidFill>
              </a:rPr>
            </a:br>
            <a:r>
              <a:rPr lang="ru-RU" sz="1200" dirty="0">
                <a:solidFill>
                  <a:schemeClr val="tx1"/>
                </a:solidFill>
              </a:rPr>
              <a:t>2-1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666752" y="3958482"/>
            <a:ext cx="916643" cy="478848"/>
          </a:xfrm>
          <a:prstGeom prst="rect">
            <a:avLst/>
          </a:prstGeom>
          <a:solidFill>
            <a:srgbClr val="BDD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050" dirty="0">
                <a:solidFill>
                  <a:schemeClr val="tx1"/>
                </a:solidFill>
              </a:rPr>
              <a:t>ПОСТАВЩИК</a:t>
            </a:r>
            <a:br>
              <a:rPr lang="ru-RU" sz="1050" dirty="0">
                <a:solidFill>
                  <a:schemeClr val="tx1"/>
                </a:solidFill>
              </a:rPr>
            </a:br>
            <a:r>
              <a:rPr lang="ru-RU" sz="1050" dirty="0">
                <a:solidFill>
                  <a:schemeClr val="tx1"/>
                </a:solidFill>
              </a:rPr>
              <a:t>3-1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665178" y="4860250"/>
            <a:ext cx="916643" cy="478848"/>
          </a:xfrm>
          <a:prstGeom prst="rect">
            <a:avLst/>
          </a:prstGeom>
          <a:solidFill>
            <a:srgbClr val="BDD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050" dirty="0">
                <a:solidFill>
                  <a:schemeClr val="tx1"/>
                </a:solidFill>
              </a:rPr>
              <a:t>ПОСТАВЩИК</a:t>
            </a:r>
            <a:br>
              <a:rPr lang="ru-RU" sz="1050" dirty="0">
                <a:solidFill>
                  <a:schemeClr val="tx1"/>
                </a:solidFill>
              </a:rPr>
            </a:br>
            <a:r>
              <a:rPr lang="ru-RU" sz="12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663726" y="4860250"/>
            <a:ext cx="916643" cy="478848"/>
          </a:xfrm>
          <a:prstGeom prst="rect">
            <a:avLst/>
          </a:prstGeom>
          <a:solidFill>
            <a:srgbClr val="BDD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050" dirty="0">
                <a:solidFill>
                  <a:schemeClr val="tx1"/>
                </a:solidFill>
              </a:rPr>
              <a:t>ПОСТАВЩИК</a:t>
            </a:r>
            <a:br>
              <a:rPr lang="ru-RU" sz="1050" dirty="0">
                <a:solidFill>
                  <a:schemeClr val="tx1"/>
                </a:solidFill>
              </a:rPr>
            </a:br>
            <a:r>
              <a:rPr lang="ru-RU" sz="105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69361" y="4860250"/>
            <a:ext cx="916643" cy="478848"/>
          </a:xfrm>
          <a:prstGeom prst="rect">
            <a:avLst/>
          </a:prstGeom>
          <a:solidFill>
            <a:srgbClr val="BDD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050" dirty="0">
                <a:solidFill>
                  <a:schemeClr val="tx1"/>
                </a:solidFill>
              </a:rPr>
              <a:t>ПОСТАВЩИК</a:t>
            </a:r>
            <a:br>
              <a:rPr lang="ru-RU" sz="1050" dirty="0">
                <a:solidFill>
                  <a:schemeClr val="tx1"/>
                </a:solidFill>
              </a:rPr>
            </a:br>
            <a:r>
              <a:rPr lang="ru-RU" sz="12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69361" y="5779066"/>
            <a:ext cx="2940830" cy="679331"/>
          </a:xfrm>
          <a:prstGeom prst="rect">
            <a:avLst/>
          </a:prstGeom>
          <a:solidFill>
            <a:srgbClr val="C3AE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050" cap="all" dirty="0">
                <a:solidFill>
                  <a:schemeClr val="tx1"/>
                </a:solidFill>
              </a:rPr>
              <a:t>УЧАСТНИК СДЕЛОК С ДРЕВЕСИНОЙ, ПРОВЕРЯЮЩИЙ ЕЕ ПРОИСХОЖДЕНИЕ</a:t>
            </a:r>
          </a:p>
          <a:p>
            <a:pPr algn="ctr"/>
            <a:r>
              <a:rPr lang="ru-RU" sz="1050" cap="all" dirty="0">
                <a:solidFill>
                  <a:schemeClr val="tx1"/>
                </a:solidFill>
              </a:rPr>
              <a:t>Или контролирующий орган</a:t>
            </a:r>
            <a:endParaRPr lang="ru-RU" sz="1200" cap="all" dirty="0">
              <a:solidFill>
                <a:schemeClr val="tx1"/>
              </a:solidFill>
            </a:endParaRPr>
          </a:p>
        </p:txBody>
      </p:sp>
      <p:cxnSp>
        <p:nvCxnSpPr>
          <p:cNvPr id="15" name="Прямая со стрелкой 14"/>
          <p:cNvCxnSpPr>
            <a:endCxn id="6" idx="0"/>
          </p:cNvCxnSpPr>
          <p:nvPr/>
        </p:nvCxnSpPr>
        <p:spPr>
          <a:xfrm>
            <a:off x="3125074" y="2599761"/>
            <a:ext cx="1" cy="420151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4123621" y="2585932"/>
            <a:ext cx="1" cy="420151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3125072" y="3527116"/>
            <a:ext cx="1" cy="420151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Соединительная линия уступом 18"/>
          <p:cNvCxnSpPr>
            <a:stCxn id="7" idx="2"/>
            <a:endCxn id="9" idx="3"/>
          </p:cNvCxnSpPr>
          <p:nvPr/>
        </p:nvCxnSpPr>
        <p:spPr>
          <a:xfrm rot="5400000">
            <a:off x="3503936" y="3578219"/>
            <a:ext cx="699147" cy="540228"/>
          </a:xfrm>
          <a:prstGeom prst="bentConnector2">
            <a:avLst/>
          </a:prstGeom>
          <a:ln w="12700">
            <a:solidFill>
              <a:schemeClr val="tx1"/>
            </a:solidFill>
            <a:headEnd type="triangl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3142887" y="4437330"/>
            <a:ext cx="1" cy="420151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endCxn id="8" idx="0"/>
          </p:cNvCxnSpPr>
          <p:nvPr/>
        </p:nvCxnSpPr>
        <p:spPr>
          <a:xfrm>
            <a:off x="2125551" y="2566082"/>
            <a:ext cx="976" cy="139240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2123498" y="4440099"/>
            <a:ext cx="1" cy="420151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endCxn id="12" idx="0"/>
          </p:cNvCxnSpPr>
          <p:nvPr/>
        </p:nvCxnSpPr>
        <p:spPr>
          <a:xfrm>
            <a:off x="1127681" y="2616374"/>
            <a:ext cx="2" cy="2243876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3131121" y="5339098"/>
            <a:ext cx="1" cy="420151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2111732" y="5341866"/>
            <a:ext cx="1" cy="420151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1127680" y="5358915"/>
            <a:ext cx="1" cy="420151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098106" y="2605858"/>
            <a:ext cx="6062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/>
              <a:t>ДОГОВОР</a:t>
            </a:r>
            <a:br>
              <a:rPr lang="ru-RU" sz="800" dirty="0"/>
            </a:br>
            <a:r>
              <a:rPr lang="ru-RU" sz="800" dirty="0"/>
              <a:t>01/1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092237" y="2614083"/>
            <a:ext cx="6062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/>
              <a:t>ДОГОВОР</a:t>
            </a:r>
            <a:br>
              <a:rPr lang="ru-RU" sz="800" dirty="0"/>
            </a:br>
            <a:r>
              <a:rPr lang="ru-RU" sz="800" dirty="0"/>
              <a:t>01/2-1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096228" y="2612448"/>
            <a:ext cx="6062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/>
              <a:t>ДОГОВОР</a:t>
            </a:r>
            <a:br>
              <a:rPr lang="ru-RU" sz="800" dirty="0"/>
            </a:br>
            <a:r>
              <a:rPr lang="ru-RU" sz="800" dirty="0"/>
              <a:t>02/3-1-1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119936" y="2610813"/>
            <a:ext cx="6062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/>
              <a:t>ДОГОВОР</a:t>
            </a:r>
            <a:br>
              <a:rPr lang="ru-RU" sz="800" dirty="0"/>
            </a:br>
            <a:r>
              <a:rPr lang="ru-RU" sz="800" dirty="0"/>
              <a:t>02/3-1-2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88724" y="3545790"/>
            <a:ext cx="6062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/>
              <a:t>ДОГОВОР</a:t>
            </a:r>
            <a:br>
              <a:rPr lang="ru-RU" sz="800" dirty="0"/>
            </a:br>
            <a:r>
              <a:rPr lang="ru-RU" sz="800" dirty="0"/>
              <a:t>3-1-2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081464" y="3544155"/>
            <a:ext cx="6062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/>
              <a:t>ДОГОВОР</a:t>
            </a:r>
            <a:br>
              <a:rPr lang="ru-RU" sz="800" dirty="0"/>
            </a:br>
            <a:r>
              <a:rPr lang="ru-RU" sz="800" dirty="0"/>
              <a:t>3-1-1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093923" y="4488991"/>
            <a:ext cx="6062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/>
              <a:t>ДОГОВОР</a:t>
            </a:r>
            <a:br>
              <a:rPr lang="ru-RU" sz="800" dirty="0"/>
            </a:br>
            <a:r>
              <a:rPr lang="ru-RU" sz="800" dirty="0"/>
              <a:t>2-1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097913" y="4487357"/>
            <a:ext cx="6062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/>
              <a:t>ДОГОВОР</a:t>
            </a:r>
            <a:br>
              <a:rPr lang="ru-RU" sz="800" dirty="0"/>
            </a:br>
            <a:r>
              <a:rPr lang="ru-RU" sz="800" dirty="0"/>
              <a:t>3-1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42062" y="5401400"/>
            <a:ext cx="6062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/>
              <a:t>ДОГОВОР</a:t>
            </a:r>
            <a:br>
              <a:rPr lang="ru-RU" sz="800" dirty="0"/>
            </a:br>
            <a:r>
              <a:rPr lang="ru-RU" sz="800" dirty="0"/>
              <a:t>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096757" y="5409624"/>
            <a:ext cx="6062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/>
              <a:t>ДОГОВОР</a:t>
            </a:r>
            <a:br>
              <a:rPr lang="ru-RU" sz="800" dirty="0"/>
            </a:br>
            <a:r>
              <a:rPr lang="ru-RU" sz="800" dirty="0"/>
              <a:t>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090888" y="5398131"/>
            <a:ext cx="6062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/>
              <a:t>ДОГОВОР</a:t>
            </a:r>
            <a:br>
              <a:rPr lang="ru-RU" sz="800" dirty="0"/>
            </a:br>
            <a:r>
              <a:rPr lang="ru-RU" sz="800" dirty="0"/>
              <a:t>3</a:t>
            </a:r>
          </a:p>
        </p:txBody>
      </p:sp>
      <p:sp>
        <p:nvSpPr>
          <p:cNvPr id="74" name="Стрелка вниз 73"/>
          <p:cNvSpPr/>
          <p:nvPr/>
        </p:nvSpPr>
        <p:spPr>
          <a:xfrm>
            <a:off x="68573" y="2130427"/>
            <a:ext cx="247650" cy="4232274"/>
          </a:xfrm>
          <a:prstGeom prst="downArrow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TextBox 75"/>
          <p:cNvSpPr txBox="1"/>
          <p:nvPr/>
        </p:nvSpPr>
        <p:spPr>
          <a:xfrm>
            <a:off x="177460" y="4025692"/>
            <a:ext cx="914400" cy="461665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>
                <a:solidFill>
                  <a:schemeClr val="accent6">
                    <a:lumMod val="75000"/>
                  </a:schemeClr>
                </a:solidFill>
              </a:rPr>
              <a:t>НАПРАВЛЕНИЕ ДВИЖЕНИЯ ДРЕВЕСИНЫ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6870700" y="1984003"/>
            <a:ext cx="381565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4800"/>
              </a:spcBef>
              <a:buFont typeface="Wingdings" panose="05000000000000000000" pitchFamily="2" charset="2"/>
              <a:buChar char="§"/>
            </a:pPr>
            <a:r>
              <a:rPr lang="ru-RU" sz="1800" cap="all" dirty="0"/>
              <a:t>Балансовый метод контроля        за поступлением и убытием древесного сырья и продукции первичного лесопиления</a:t>
            </a:r>
          </a:p>
          <a:p>
            <a:pPr marL="285750" indent="-285750">
              <a:spcBef>
                <a:spcPts val="4800"/>
              </a:spcBef>
              <a:buFont typeface="Wingdings" panose="05000000000000000000" pitchFamily="2" charset="2"/>
              <a:buChar char="§"/>
            </a:pPr>
            <a:r>
              <a:rPr lang="ru-RU" sz="1800" cap="all" dirty="0"/>
              <a:t>Высокий спрос на такие данные у контролирующих, правоохранительных                            и фискальных ведомств</a:t>
            </a:r>
          </a:p>
          <a:p>
            <a:pPr marL="285750" indent="-285750">
              <a:spcBef>
                <a:spcPts val="4800"/>
              </a:spcBef>
              <a:buFont typeface="Wingdings" panose="05000000000000000000" pitchFamily="2" charset="2"/>
              <a:buChar char="§"/>
            </a:pPr>
            <a:endParaRPr lang="ru-RU" sz="1800" cap="all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4728033" y="1984038"/>
            <a:ext cx="2038890" cy="615758"/>
          </a:xfrm>
          <a:prstGeom prst="rect">
            <a:avLst/>
          </a:prstGeom>
          <a:solidFill>
            <a:srgbClr val="5698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050" cap="all" dirty="0"/>
              <a:t>Правоустанавливающие документы</a:t>
            </a:r>
          </a:p>
          <a:p>
            <a:pPr algn="ctr"/>
            <a:r>
              <a:rPr lang="ru-RU" sz="1050" cap="all" dirty="0"/>
              <a:t>Отчёт об использовании лесов</a:t>
            </a:r>
            <a:endParaRPr lang="en-US" sz="1050" cap="all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4727729" y="3706437"/>
            <a:ext cx="2039194" cy="804538"/>
          </a:xfrm>
          <a:prstGeom prst="rect">
            <a:avLst/>
          </a:prstGeom>
          <a:solidFill>
            <a:srgbClr val="BDD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050" dirty="0">
                <a:solidFill>
                  <a:schemeClr val="tx1"/>
                </a:solidFill>
              </a:rPr>
              <a:t>ДЕКЛАРАЦИИ</a:t>
            </a:r>
          </a:p>
          <a:p>
            <a:pPr algn="ctr"/>
            <a:r>
              <a:rPr lang="ru-RU" sz="1050" dirty="0">
                <a:solidFill>
                  <a:schemeClr val="tx1"/>
                </a:solidFill>
              </a:rPr>
              <a:t>О СДЕЛКАХ С ДРЕВЕСИНОЙ</a:t>
            </a:r>
          </a:p>
          <a:p>
            <a:pPr algn="ctr"/>
            <a:r>
              <a:rPr lang="ru-RU" sz="1050" dirty="0">
                <a:solidFill>
                  <a:schemeClr val="tx1"/>
                </a:solidFill>
              </a:rPr>
              <a:t>ОТЧЁТ ПО СДЕЛКЕ</a:t>
            </a:r>
          </a:p>
          <a:p>
            <a:pPr algn="ctr"/>
            <a:r>
              <a:rPr lang="ru-RU" sz="1050" dirty="0">
                <a:solidFill>
                  <a:schemeClr val="tx1"/>
                </a:solidFill>
              </a:rPr>
              <a:t>О ПЕРЕХОДЕ ДРЕВЕСИНЫ</a:t>
            </a:r>
          </a:p>
          <a:p>
            <a:pPr algn="ctr"/>
            <a:r>
              <a:rPr lang="ru-RU" sz="1050" dirty="0">
                <a:solidFill>
                  <a:schemeClr val="tx1"/>
                </a:solidFill>
              </a:rPr>
              <a:t>В СОБСТВЕННОСТЬ ПОКУПАТЕЛЯ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4730904" y="5759249"/>
            <a:ext cx="2036019" cy="679331"/>
          </a:xfrm>
          <a:prstGeom prst="rect">
            <a:avLst/>
          </a:prstGeom>
          <a:solidFill>
            <a:srgbClr val="C3AE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050" cap="all" dirty="0" err="1">
                <a:solidFill>
                  <a:schemeClr val="tx1"/>
                </a:solidFill>
              </a:rPr>
              <a:t>НАличие</a:t>
            </a:r>
            <a:r>
              <a:rPr lang="ru-RU" sz="1050" cap="all" dirty="0">
                <a:solidFill>
                  <a:schemeClr val="tx1"/>
                </a:solidFill>
              </a:rPr>
              <a:t> документа в ЕГАИС,</a:t>
            </a:r>
          </a:p>
          <a:p>
            <a:pPr algn="ctr"/>
            <a:r>
              <a:rPr lang="ru-RU" sz="1050" cap="all" dirty="0">
                <a:solidFill>
                  <a:schemeClr val="tx1"/>
                </a:solidFill>
              </a:rPr>
              <a:t>Своевременность внесения,</a:t>
            </a:r>
          </a:p>
          <a:p>
            <a:pPr algn="ctr"/>
            <a:r>
              <a:rPr lang="ru-RU" sz="1050" cap="all" dirty="0">
                <a:solidFill>
                  <a:schemeClr val="tx1"/>
                </a:solidFill>
              </a:rPr>
              <a:t>Полнота внесённых сведений</a:t>
            </a:r>
            <a:endParaRPr lang="ru-RU" sz="1200" cap="al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88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3" t="5308" r="4264" b="9969"/>
          <a:stretch/>
        </p:blipFill>
        <p:spPr bwMode="auto">
          <a:xfrm>
            <a:off x="8499475" y="5197387"/>
            <a:ext cx="2155824" cy="1347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475" y="3887327"/>
            <a:ext cx="2155825" cy="124861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ятиугольник 15"/>
          <p:cNvSpPr/>
          <p:nvPr/>
        </p:nvSpPr>
        <p:spPr>
          <a:xfrm>
            <a:off x="3332440" y="3887327"/>
            <a:ext cx="5451203" cy="2657160"/>
          </a:xfrm>
          <a:prstGeom prst="homePlate">
            <a:avLst>
              <a:gd name="adj" fmla="val 22519"/>
            </a:avLst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64000">
                <a:srgbClr val="FDE8D7"/>
              </a:gs>
            </a:gsLst>
            <a:lin ang="10200000" scaled="0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13" tIns="52106" rIns="104213" bIns="52106" rtlCol="0" anchor="ctr"/>
          <a:lstStyle/>
          <a:p>
            <a:pPr marL="1225287">
              <a:lnSpc>
                <a:spcPts val="2167"/>
              </a:lnSpc>
              <a:spcBef>
                <a:spcPts val="684"/>
              </a:spcBef>
            </a:pPr>
            <a:r>
              <a:rPr lang="ru-RU" cap="all" dirty="0">
                <a:solidFill>
                  <a:prstClr val="black"/>
                </a:solidFill>
              </a:rPr>
              <a:t>\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17500"/>
            <a:ext cx="10158731" cy="876300"/>
          </a:xfrm>
        </p:spPr>
        <p:txBody>
          <a:bodyPr>
            <a:noAutofit/>
          </a:bodyPr>
          <a:lstStyle/>
          <a:p>
            <a:r>
              <a:rPr lang="ru-RU" dirty="0"/>
              <a:t>РАСШИРЕНИЕ СПРАВОЧНИКА ВИДОВ ДРЕВЕСИНЫ</a:t>
            </a:r>
            <a:br>
              <a:rPr lang="ru-RU" dirty="0"/>
            </a:br>
            <a:r>
              <a:rPr lang="ru-RU" dirty="0"/>
              <a:t>ВКЛЮЧЕНИЕ ПРОДУКЦИИ ПЕРВИЧНОГО ЛЕСОПИЛЕНИЯ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BD1DAF-79B8-4831-92ED-8F8504966591}" type="slidenum">
              <a:rPr lang="ru-RU" altLang="ru-RU" smtClean="0"/>
              <a:pPr>
                <a:defRPr/>
              </a:pPr>
              <a:t>18</a:t>
            </a:fld>
            <a:endParaRPr lang="ru-RU" alt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0079" y="4174671"/>
            <a:ext cx="2860852" cy="2076978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6536863" y="4823885"/>
            <a:ext cx="22027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/>
              <a:t>ДЕКЛАРАЦИЯ О СДЕЛКЕ С ПИЛОМАТЕРИАЛАМИ</a:t>
            </a:r>
          </a:p>
        </p:txBody>
      </p:sp>
      <p:sp>
        <p:nvSpPr>
          <p:cNvPr id="10" name="Пятиугольник 9"/>
          <p:cNvSpPr/>
          <p:nvPr/>
        </p:nvSpPr>
        <p:spPr>
          <a:xfrm>
            <a:off x="0" y="3887327"/>
            <a:ext cx="3911601" cy="2657160"/>
          </a:xfrm>
          <a:prstGeom prst="homePlate">
            <a:avLst>
              <a:gd name="adj" fmla="val 22519"/>
            </a:avLst>
          </a:prstGeom>
          <a:gradFill flip="none" rotWithShape="1">
            <a:gsLst>
              <a:gs pos="0">
                <a:srgbClr val="6FAD8F"/>
              </a:gs>
              <a:gs pos="64000">
                <a:srgbClr val="D5E7DE"/>
              </a:gs>
            </a:gsLst>
            <a:lin ang="10200000" scaled="0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13" tIns="52106" rIns="104213" bIns="52106" rtlCol="0" anchor="ctr"/>
          <a:lstStyle/>
          <a:p>
            <a:pPr marL="1225287">
              <a:lnSpc>
                <a:spcPts val="2167"/>
              </a:lnSpc>
              <a:spcBef>
                <a:spcPts val="684"/>
              </a:spcBef>
            </a:pPr>
            <a:endParaRPr lang="ru-RU" cap="all">
              <a:solidFill>
                <a:prstClr val="black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32" y="4313202"/>
            <a:ext cx="2315073" cy="1680743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464780" y="4939653"/>
            <a:ext cx="14389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ДЕКЛАРАЦИЯ О СДЕЛКЕ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80500" y="6860756"/>
            <a:ext cx="8945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accent6">
                    <a:lumMod val="75000"/>
                  </a:schemeClr>
                </a:solidFill>
              </a:rPr>
              <a:t>ВОЗМОЖНОСТЬ ЛЕГАЛИЗАЦИИ</a:t>
            </a:r>
            <a:r>
              <a:rPr lang="ru-RU" sz="1800" dirty="0">
                <a:solidFill>
                  <a:schemeClr val="accent6">
                    <a:lumMod val="75000"/>
                  </a:schemeClr>
                </a:solidFill>
              </a:rPr>
              <a:t> НЕЗАКОННО ЗАГОТОВЛЕННОЙ ДРЕВЕСИНЫ </a:t>
            </a:r>
            <a:r>
              <a:rPr lang="ru-RU" sz="1800" b="1" dirty="0">
                <a:solidFill>
                  <a:schemeClr val="accent6">
                    <a:lumMod val="75000"/>
                  </a:schemeClr>
                </a:solidFill>
              </a:rPr>
              <a:t>ИСКЛЮЧЕНА</a:t>
            </a:r>
            <a:r>
              <a:rPr lang="ru-RU" sz="1800" dirty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1300" y="1358900"/>
            <a:ext cx="10350500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1800" b="1" dirty="0"/>
              <a:t>ДЛЯ УЧЁТА ПРОДУКЦИИ ПЕРВИЧНОГО </a:t>
            </a:r>
            <a:r>
              <a:rPr lang="ru-RU" sz="1800" b="1" dirty="0" smtClean="0"/>
              <a:t>ЛЕСОПИЛЕНИЯ</a:t>
            </a:r>
            <a:r>
              <a:rPr lang="en-US" sz="1800" b="1" dirty="0" smtClean="0"/>
              <a:t> </a:t>
            </a:r>
            <a:r>
              <a:rPr lang="ru-RU" sz="1800" b="1" dirty="0" smtClean="0"/>
              <a:t>В </a:t>
            </a:r>
            <a:r>
              <a:rPr lang="ru-RU" sz="1800" b="1" dirty="0"/>
              <a:t>ЕГАИС УЧЁТА ДРЕВЕСИНЫ НЕОБХОДИМО: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</a:pPr>
            <a:r>
              <a:rPr lang="ru-RU" sz="1600" cap="all" dirty="0" smtClean="0"/>
              <a:t>список </a:t>
            </a:r>
            <a:r>
              <a:rPr lang="ru-RU" sz="1600" cap="all" dirty="0"/>
              <a:t>Видов древесины </a:t>
            </a:r>
            <a:r>
              <a:rPr lang="ru-RU" sz="1600" cap="all" dirty="0" smtClean="0"/>
              <a:t>расширен в </a:t>
            </a:r>
            <a:r>
              <a:rPr lang="ru-RU" sz="1600" cap="all" dirty="0"/>
              <a:t>Распоряжении Правительства </a:t>
            </a:r>
            <a:r>
              <a:rPr lang="ru-RU" sz="1600" cap="all" dirty="0" smtClean="0"/>
              <a:t>№ </a:t>
            </a:r>
            <a:r>
              <a:rPr lang="ru-RU" sz="1600" cap="all" dirty="0" smtClean="0"/>
              <a:t>911</a:t>
            </a:r>
            <a:r>
              <a:rPr lang="ru-RU" sz="1600" cap="all" dirty="0" smtClean="0"/>
              <a:t>-р от 12 мая 2017 г. 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</a:pPr>
            <a:r>
              <a:rPr lang="ru-RU" sz="1600" cap="all" dirty="0" smtClean="0"/>
              <a:t>Производить </a:t>
            </a:r>
            <a:r>
              <a:rPr lang="ru-RU" sz="1600" cap="all" dirty="0"/>
              <a:t>учёт сделок с продукцией первичного лесопиления по существующим процедурам, принятыми в лесном законодательстве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/>
            </a:pPr>
            <a:r>
              <a:rPr lang="ru-RU" sz="1600" cap="all" dirty="0" smtClean="0"/>
              <a:t>форма </a:t>
            </a:r>
            <a:r>
              <a:rPr lang="ru-RU" sz="1600" cap="all" dirty="0"/>
              <a:t>и порядок заполнения сопроводительного </a:t>
            </a:r>
            <a:r>
              <a:rPr lang="ru-RU" sz="1600" cap="all" dirty="0" smtClean="0"/>
              <a:t>документа прежние</a:t>
            </a:r>
            <a:endParaRPr lang="ru-RU" sz="1600" cap="all" dirty="0"/>
          </a:p>
        </p:txBody>
      </p:sp>
    </p:spTree>
    <p:extLst>
      <p:ext uri="{BB962C8B-B14F-4D97-AF65-F5344CB8AC3E}">
        <p14:creationId xmlns:p14="http://schemas.microsoft.com/office/powerpoint/2010/main" val="309658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Прямоугольник 104"/>
          <p:cNvSpPr/>
          <p:nvPr/>
        </p:nvSpPr>
        <p:spPr>
          <a:xfrm>
            <a:off x="235928" y="3565657"/>
            <a:ext cx="10693400" cy="1895695"/>
          </a:xfrm>
          <a:prstGeom prst="rect">
            <a:avLst/>
          </a:prstGeom>
          <a:gradFill flip="none" rotWithShape="1">
            <a:gsLst>
              <a:gs pos="0">
                <a:srgbClr val="96C4AE"/>
              </a:gs>
              <a:gs pos="64000">
                <a:schemeClr val="bg1">
                  <a:alpha val="0"/>
                </a:schemeClr>
              </a:gs>
            </a:gsLst>
            <a:lin ang="2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13" tIns="52106" rIns="104213" bIns="52106" rtlCol="0" anchor="ctr"/>
          <a:lstStyle/>
          <a:p>
            <a:pPr marL="1225287">
              <a:lnSpc>
                <a:spcPts val="2167"/>
              </a:lnSpc>
              <a:spcBef>
                <a:spcPts val="684"/>
              </a:spcBef>
            </a:pPr>
            <a:endParaRPr lang="ru-RU" cap="all" dirty="0">
              <a:solidFill>
                <a:prstClr val="black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235928" y="1420632"/>
            <a:ext cx="10185400" cy="1899248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64000">
                <a:schemeClr val="bg1">
                  <a:alpha val="0"/>
                </a:schemeClr>
              </a:gs>
            </a:gsLst>
            <a:lin ang="2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13" tIns="52106" rIns="104213" bIns="52106" rtlCol="0" anchor="ctr"/>
          <a:lstStyle/>
          <a:p>
            <a:pPr marL="1225287">
              <a:lnSpc>
                <a:spcPts val="2167"/>
              </a:lnSpc>
              <a:spcBef>
                <a:spcPts val="684"/>
              </a:spcBef>
            </a:pPr>
            <a:endParaRPr lang="ru-RU" cap="all" dirty="0">
              <a:solidFill>
                <a:prstClr val="black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04952" y="327547"/>
            <a:ext cx="9084191" cy="860893"/>
          </a:xfrm>
        </p:spPr>
        <p:txBody>
          <a:bodyPr>
            <a:normAutofit/>
          </a:bodyPr>
          <a:lstStyle/>
          <a:p>
            <a:r>
              <a:rPr lang="ru-RU" cap="all" dirty="0" smtClean="0"/>
              <a:t>Как плавно перейти к рыночной системе взимания платежей за лесопользование в российской федерации</a:t>
            </a:r>
            <a:endParaRPr lang="ru-RU" cap="all" dirty="0"/>
          </a:p>
        </p:txBody>
      </p:sp>
      <p:pic>
        <p:nvPicPr>
          <p:cNvPr id="49" name="Picture 6"/>
          <p:cNvPicPr>
            <a:picLocks noChangeAspect="1" noChangeArrowheads="1"/>
          </p:cNvPicPr>
          <p:nvPr/>
        </p:nvPicPr>
        <p:blipFill rotWithShape="1">
          <a:blip r:embed="rId2" cstate="screen">
            <a:duotone>
              <a:prstClr val="black"/>
              <a:srgbClr val="589A7B">
                <a:tint val="45000"/>
                <a:satMod val="400000"/>
              </a:srgbClr>
            </a:duotone>
            <a:extLst/>
          </a:blip>
          <a:srcRect l="31094" t="-13887" r="16264" b="14249"/>
          <a:stretch/>
        </p:blipFill>
        <p:spPr bwMode="auto">
          <a:xfrm>
            <a:off x="7916708" y="4393180"/>
            <a:ext cx="2765478" cy="3167708"/>
          </a:xfrm>
          <a:prstGeom prst="rect">
            <a:avLst/>
          </a:prstGeom>
          <a:noFill/>
          <a:ln>
            <a:noFill/>
          </a:ln>
          <a:effectLst/>
          <a:extLst/>
        </p:spPr>
      </p:pic>
      <p:sp>
        <p:nvSpPr>
          <p:cNvPr id="52" name="Прямоугольник 51"/>
          <p:cNvSpPr/>
          <p:nvPr/>
        </p:nvSpPr>
        <p:spPr>
          <a:xfrm>
            <a:off x="1902335" y="4117588"/>
            <a:ext cx="2269401" cy="1235415"/>
          </a:xfrm>
          <a:prstGeom prst="rect">
            <a:avLst/>
          </a:prstGeom>
          <a:solidFill>
            <a:srgbClr val="96C4AE">
              <a:alpha val="20000"/>
            </a:srgbClr>
          </a:solidFill>
          <a:ln w="38100">
            <a:solidFill>
              <a:srgbClr val="3779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9" name="Прямоугольник 28"/>
          <p:cNvSpPr>
            <a:spLocks noChangeArrowheads="1"/>
          </p:cNvSpPr>
          <p:nvPr/>
        </p:nvSpPr>
        <p:spPr bwMode="auto">
          <a:xfrm>
            <a:off x="1882744" y="4138837"/>
            <a:ext cx="2288991" cy="1263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7854" tIns="53928" rIns="107854" bIns="53928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altLang="ru-RU" sz="1800" b="1" dirty="0" smtClean="0">
                <a:solidFill>
                  <a:srgbClr val="45715F"/>
                </a:solidFill>
              </a:rPr>
              <a:t>Расчётная лесосека конвертированная</a:t>
            </a:r>
          </a:p>
          <a:p>
            <a:pPr algn="ctr">
              <a:lnSpc>
                <a:spcPts val="1500"/>
              </a:lnSpc>
            </a:pPr>
            <a:r>
              <a:rPr lang="ru-RU" altLang="ru-RU" sz="1800" b="1" dirty="0" smtClean="0">
                <a:solidFill>
                  <a:srgbClr val="45715F"/>
                </a:solidFill>
              </a:rPr>
              <a:t>в рубли = 310 ПП</a:t>
            </a:r>
          </a:p>
          <a:p>
            <a:pPr algn="ctr">
              <a:lnSpc>
                <a:spcPts val="1500"/>
              </a:lnSpc>
            </a:pPr>
            <a:r>
              <a:rPr lang="ru-RU" altLang="ru-RU" sz="1800" b="1" dirty="0" smtClean="0">
                <a:solidFill>
                  <a:srgbClr val="45715F"/>
                </a:solidFill>
              </a:rPr>
              <a:t>+</a:t>
            </a:r>
          </a:p>
          <a:p>
            <a:pPr algn="ctr">
              <a:lnSpc>
                <a:spcPts val="1500"/>
              </a:lnSpc>
            </a:pPr>
            <a:r>
              <a:rPr lang="ru-RU" altLang="ru-RU" sz="1800" b="1" dirty="0" smtClean="0">
                <a:solidFill>
                  <a:srgbClr val="45715F"/>
                </a:solidFill>
              </a:rPr>
              <a:t>Аукционное превышение</a:t>
            </a:r>
            <a:endParaRPr lang="ru-RU" altLang="ru-RU" sz="1400" b="1" dirty="0">
              <a:solidFill>
                <a:srgbClr val="45715F"/>
              </a:solidFill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1657821" y="1962101"/>
            <a:ext cx="2701760" cy="1305453"/>
            <a:chOff x="1501750" y="1874783"/>
            <a:chExt cx="2701760" cy="1305453"/>
          </a:xfrm>
        </p:grpSpPr>
        <p:sp>
          <p:nvSpPr>
            <p:cNvPr id="72" name="Прямоугольник 71"/>
            <p:cNvSpPr/>
            <p:nvPr/>
          </p:nvSpPr>
          <p:spPr>
            <a:xfrm>
              <a:off x="1746264" y="1874783"/>
              <a:ext cx="2269400" cy="1255111"/>
            </a:xfrm>
            <a:prstGeom prst="rect">
              <a:avLst/>
            </a:prstGeom>
            <a:solidFill>
              <a:srgbClr val="CD9B69">
                <a:alpha val="20000"/>
              </a:srgbClr>
            </a:solidFill>
            <a:ln w="38100">
              <a:solidFill>
                <a:srgbClr val="D96E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73" name="Прямоугольник 28"/>
            <p:cNvSpPr>
              <a:spLocks noChangeArrowheads="1"/>
            </p:cNvSpPr>
            <p:nvPr/>
          </p:nvSpPr>
          <p:spPr bwMode="auto">
            <a:xfrm>
              <a:off x="1518086" y="1894479"/>
              <a:ext cx="2685424" cy="878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07854" tIns="53928" rIns="107854" bIns="53928">
              <a:spAutoFit/>
            </a:bodyPr>
            <a:lstStyle/>
            <a:p>
              <a:pPr algn="ctr">
                <a:lnSpc>
                  <a:spcPts val="1500"/>
                </a:lnSpc>
              </a:pPr>
              <a:r>
                <a:rPr lang="ru-RU" altLang="ru-RU" sz="1800" b="1" dirty="0" smtClean="0">
                  <a:solidFill>
                    <a:srgbClr val="695143"/>
                  </a:solidFill>
                </a:rPr>
                <a:t>Расчётная лесосека конвертированная</a:t>
              </a:r>
            </a:p>
            <a:p>
              <a:pPr algn="ctr">
                <a:lnSpc>
                  <a:spcPts val="1500"/>
                </a:lnSpc>
              </a:pPr>
              <a:r>
                <a:rPr lang="ru-RU" altLang="ru-RU" sz="1800" b="1" dirty="0" smtClean="0">
                  <a:solidFill>
                    <a:srgbClr val="695143"/>
                  </a:solidFill>
                </a:rPr>
                <a:t>в рубли = 310 ПП</a:t>
              </a:r>
            </a:p>
            <a:p>
              <a:pPr algn="ctr">
                <a:lnSpc>
                  <a:spcPts val="1500"/>
                </a:lnSpc>
              </a:pPr>
              <a:r>
                <a:rPr lang="ru-RU" altLang="ru-RU" sz="1800" b="1" dirty="0">
                  <a:solidFill>
                    <a:srgbClr val="695143"/>
                  </a:solidFill>
                </a:rPr>
                <a:t>+</a:t>
              </a:r>
              <a:endParaRPr lang="ru-RU" altLang="ru-RU" sz="1400" b="1" dirty="0">
                <a:solidFill>
                  <a:srgbClr val="695143"/>
                </a:solidFill>
              </a:endParaRPr>
            </a:p>
          </p:txBody>
        </p:sp>
        <p:sp>
          <p:nvSpPr>
            <p:cNvPr id="75" name="Прямоугольник 28"/>
            <p:cNvSpPr>
              <a:spLocks noChangeArrowheads="1"/>
            </p:cNvSpPr>
            <p:nvPr/>
          </p:nvSpPr>
          <p:spPr bwMode="auto">
            <a:xfrm>
              <a:off x="1501750" y="2686606"/>
              <a:ext cx="2701760" cy="493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07854" tIns="53928" rIns="107854" bIns="53928">
              <a:spAutoFit/>
            </a:bodyPr>
            <a:lstStyle/>
            <a:p>
              <a:pPr algn="ctr">
                <a:lnSpc>
                  <a:spcPts val="1500"/>
                </a:lnSpc>
              </a:pPr>
              <a:r>
                <a:rPr lang="ru-RU" altLang="ru-RU" sz="1800" b="1" dirty="0" smtClean="0">
                  <a:solidFill>
                    <a:srgbClr val="695143"/>
                  </a:solidFill>
                </a:rPr>
                <a:t>Аукционное превышение</a:t>
              </a:r>
              <a:endParaRPr lang="ru-RU" altLang="ru-RU" sz="1400" b="1" dirty="0">
                <a:solidFill>
                  <a:srgbClr val="695143"/>
                </a:solidFill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316949" y="4379959"/>
            <a:ext cx="1347409" cy="859143"/>
            <a:chOff x="4048947" y="2312140"/>
            <a:chExt cx="1748182" cy="1231900"/>
          </a:xfrm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4048947" y="2312140"/>
              <a:ext cx="1748182" cy="12319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88695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6" name="Группа 15"/>
            <p:cNvGrpSpPr/>
            <p:nvPr/>
          </p:nvGrpSpPr>
          <p:grpSpPr>
            <a:xfrm>
              <a:off x="4202147" y="2423603"/>
              <a:ext cx="1516433" cy="1008974"/>
              <a:chOff x="3640254" y="2703444"/>
              <a:chExt cx="1516433" cy="1008974"/>
            </a:xfrm>
          </p:grpSpPr>
          <p:pic>
            <p:nvPicPr>
              <p:cNvPr id="17" name="Picture 4" descr="D:\Презентации\2016\2016-04-22-Донской\In\lumber-icon-hi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40254" y="2703444"/>
                <a:ext cx="1516433" cy="100897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9" name="Группа 18"/>
              <p:cNvGrpSpPr/>
              <p:nvPr/>
            </p:nvGrpSpPr>
            <p:grpSpPr>
              <a:xfrm>
                <a:off x="4459100" y="3472108"/>
                <a:ext cx="308163" cy="138499"/>
                <a:chOff x="4459100" y="3472108"/>
                <a:chExt cx="308163" cy="138499"/>
              </a:xfrm>
            </p:grpSpPr>
            <p:sp>
              <p:nvSpPr>
                <p:cNvPr id="40" name="Прямоугольник 39"/>
                <p:cNvSpPr/>
                <p:nvPr/>
              </p:nvSpPr>
              <p:spPr>
                <a:xfrm>
                  <a:off x="4522693" y="3516116"/>
                  <a:ext cx="115226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1" name="TextBox 40"/>
                <p:cNvSpPr txBox="1"/>
                <p:nvPr/>
              </p:nvSpPr>
              <p:spPr>
                <a:xfrm>
                  <a:off x="4459100" y="3472108"/>
                  <a:ext cx="308163" cy="1384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00" dirty="0" smtClean="0"/>
                    <a:t>000«ИСИДА»</a:t>
                  </a:r>
                  <a:br>
                    <a:rPr lang="ru-RU" sz="100" dirty="0" smtClean="0"/>
                  </a:br>
                  <a:r>
                    <a:rPr lang="ru-RU" sz="100" dirty="0" smtClean="0"/>
                    <a:t>ИНН 000012</a:t>
                  </a:r>
                  <a:br>
                    <a:rPr lang="ru-RU" sz="100" dirty="0" smtClean="0"/>
                  </a:br>
                  <a:r>
                    <a:rPr lang="ru-RU" sz="100" dirty="0" smtClean="0"/>
                    <a:t>№00125</a:t>
                  </a:r>
                  <a:endParaRPr lang="ru-RU" sz="100" dirty="0"/>
                </a:p>
              </p:txBody>
            </p:sp>
          </p:grpSp>
          <p:grpSp>
            <p:nvGrpSpPr>
              <p:cNvPr id="20" name="Группа 19"/>
              <p:cNvGrpSpPr/>
              <p:nvPr/>
            </p:nvGrpSpPr>
            <p:grpSpPr>
              <a:xfrm>
                <a:off x="4272143" y="3138681"/>
                <a:ext cx="308163" cy="138499"/>
                <a:chOff x="4459100" y="3472108"/>
                <a:chExt cx="308163" cy="138499"/>
              </a:xfrm>
            </p:grpSpPr>
            <p:sp>
              <p:nvSpPr>
                <p:cNvPr id="38" name="Прямоугольник 37"/>
                <p:cNvSpPr/>
                <p:nvPr/>
              </p:nvSpPr>
              <p:spPr>
                <a:xfrm>
                  <a:off x="4522693" y="3516116"/>
                  <a:ext cx="115226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9" name="TextBox 38"/>
                <p:cNvSpPr txBox="1"/>
                <p:nvPr/>
              </p:nvSpPr>
              <p:spPr>
                <a:xfrm>
                  <a:off x="4459100" y="3472108"/>
                  <a:ext cx="308163" cy="1384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00" dirty="0" smtClean="0"/>
                    <a:t>000«ИСИДА»</a:t>
                  </a:r>
                  <a:br>
                    <a:rPr lang="ru-RU" sz="100" dirty="0" smtClean="0"/>
                  </a:br>
                  <a:r>
                    <a:rPr lang="ru-RU" sz="100" dirty="0" smtClean="0"/>
                    <a:t>ИНН 000012</a:t>
                  </a:r>
                  <a:br>
                    <a:rPr lang="ru-RU" sz="100" dirty="0" smtClean="0"/>
                  </a:br>
                  <a:r>
                    <a:rPr lang="ru-RU" sz="100" dirty="0" smtClean="0"/>
                    <a:t>№00125</a:t>
                  </a:r>
                  <a:endParaRPr lang="ru-RU" sz="100" dirty="0"/>
                </a:p>
              </p:txBody>
            </p:sp>
          </p:grpSp>
          <p:grpSp>
            <p:nvGrpSpPr>
              <p:cNvPr id="21" name="Группа 20"/>
              <p:cNvGrpSpPr/>
              <p:nvPr/>
            </p:nvGrpSpPr>
            <p:grpSpPr>
              <a:xfrm>
                <a:off x="4081823" y="3469725"/>
                <a:ext cx="308163" cy="138499"/>
                <a:chOff x="4459100" y="3472108"/>
                <a:chExt cx="308163" cy="138499"/>
              </a:xfrm>
            </p:grpSpPr>
            <p:sp>
              <p:nvSpPr>
                <p:cNvPr id="35" name="Прямоугольник 34"/>
                <p:cNvSpPr/>
                <p:nvPr/>
              </p:nvSpPr>
              <p:spPr>
                <a:xfrm>
                  <a:off x="4522693" y="3516116"/>
                  <a:ext cx="115226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7" name="TextBox 36"/>
                <p:cNvSpPr txBox="1"/>
                <p:nvPr/>
              </p:nvSpPr>
              <p:spPr>
                <a:xfrm>
                  <a:off x="4459100" y="3472108"/>
                  <a:ext cx="308163" cy="1384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00" dirty="0" smtClean="0"/>
                    <a:t>000«ИСИДА»</a:t>
                  </a:r>
                  <a:br>
                    <a:rPr lang="ru-RU" sz="100" dirty="0" smtClean="0"/>
                  </a:br>
                  <a:r>
                    <a:rPr lang="ru-RU" sz="100" dirty="0" smtClean="0"/>
                    <a:t>ИНН 000012</a:t>
                  </a:r>
                  <a:br>
                    <a:rPr lang="ru-RU" sz="100" dirty="0" smtClean="0"/>
                  </a:br>
                  <a:r>
                    <a:rPr lang="ru-RU" sz="100" dirty="0" smtClean="0"/>
                    <a:t>№00125</a:t>
                  </a:r>
                  <a:endParaRPr lang="ru-RU" sz="100" dirty="0"/>
                </a:p>
              </p:txBody>
            </p:sp>
          </p:grpSp>
          <p:grpSp>
            <p:nvGrpSpPr>
              <p:cNvPr id="22" name="Группа 21"/>
              <p:cNvGrpSpPr/>
              <p:nvPr/>
            </p:nvGrpSpPr>
            <p:grpSpPr>
              <a:xfrm>
                <a:off x="3672248" y="3446866"/>
                <a:ext cx="308163" cy="138499"/>
                <a:chOff x="4459100" y="3472108"/>
                <a:chExt cx="308163" cy="138499"/>
              </a:xfrm>
            </p:grpSpPr>
            <p:sp>
              <p:nvSpPr>
                <p:cNvPr id="32" name="Прямоугольник 31"/>
                <p:cNvSpPr/>
                <p:nvPr/>
              </p:nvSpPr>
              <p:spPr>
                <a:xfrm>
                  <a:off x="4522693" y="3516116"/>
                  <a:ext cx="115226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4459100" y="3472108"/>
                  <a:ext cx="308163" cy="1384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00" dirty="0" smtClean="0"/>
                    <a:t>000«ИСИДА»</a:t>
                  </a:r>
                  <a:br>
                    <a:rPr lang="ru-RU" sz="100" dirty="0" smtClean="0"/>
                  </a:br>
                  <a:r>
                    <a:rPr lang="ru-RU" sz="100" dirty="0" smtClean="0"/>
                    <a:t>ИНН 000012</a:t>
                  </a:r>
                  <a:br>
                    <a:rPr lang="ru-RU" sz="100" dirty="0" smtClean="0"/>
                  </a:br>
                  <a:r>
                    <a:rPr lang="ru-RU" sz="100" dirty="0" smtClean="0"/>
                    <a:t>№00125</a:t>
                  </a:r>
                  <a:endParaRPr lang="ru-RU" sz="100" dirty="0"/>
                </a:p>
              </p:txBody>
            </p:sp>
          </p:grpSp>
          <p:grpSp>
            <p:nvGrpSpPr>
              <p:cNvPr id="23" name="Группа 22"/>
              <p:cNvGrpSpPr/>
              <p:nvPr/>
            </p:nvGrpSpPr>
            <p:grpSpPr>
              <a:xfrm>
                <a:off x="3851067" y="3151784"/>
                <a:ext cx="308163" cy="138499"/>
                <a:chOff x="4459100" y="3472108"/>
                <a:chExt cx="308163" cy="138499"/>
              </a:xfrm>
            </p:grpSpPr>
            <p:sp>
              <p:nvSpPr>
                <p:cNvPr id="29" name="Прямоугольник 28"/>
                <p:cNvSpPr/>
                <p:nvPr/>
              </p:nvSpPr>
              <p:spPr>
                <a:xfrm>
                  <a:off x="4522693" y="3516116"/>
                  <a:ext cx="115226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4459100" y="3472108"/>
                  <a:ext cx="308163" cy="1384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00" dirty="0" smtClean="0"/>
                    <a:t>000«ИСИДА»</a:t>
                  </a:r>
                  <a:br>
                    <a:rPr lang="ru-RU" sz="100" dirty="0" smtClean="0"/>
                  </a:br>
                  <a:r>
                    <a:rPr lang="ru-RU" sz="100" dirty="0" smtClean="0"/>
                    <a:t>ИНН 000012</a:t>
                  </a:r>
                  <a:br>
                    <a:rPr lang="ru-RU" sz="100" dirty="0" smtClean="0"/>
                  </a:br>
                  <a:r>
                    <a:rPr lang="ru-RU" sz="100" dirty="0" smtClean="0"/>
                    <a:t>№00125</a:t>
                  </a:r>
                  <a:endParaRPr lang="ru-RU" sz="100" dirty="0"/>
                </a:p>
              </p:txBody>
            </p:sp>
          </p:grpSp>
          <p:grpSp>
            <p:nvGrpSpPr>
              <p:cNvPr id="24" name="Группа 23"/>
              <p:cNvGrpSpPr/>
              <p:nvPr/>
            </p:nvGrpSpPr>
            <p:grpSpPr>
              <a:xfrm>
                <a:off x="4048947" y="2844258"/>
                <a:ext cx="308163" cy="138499"/>
                <a:chOff x="4459100" y="3472108"/>
                <a:chExt cx="308163" cy="138499"/>
              </a:xfrm>
            </p:grpSpPr>
            <p:sp>
              <p:nvSpPr>
                <p:cNvPr id="25" name="Прямоугольник 24"/>
                <p:cNvSpPr/>
                <p:nvPr/>
              </p:nvSpPr>
              <p:spPr>
                <a:xfrm>
                  <a:off x="4522693" y="3516116"/>
                  <a:ext cx="115226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4459100" y="3472108"/>
                  <a:ext cx="308163" cy="1384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00" dirty="0" smtClean="0"/>
                    <a:t>000«ИСИДА»</a:t>
                  </a:r>
                  <a:br>
                    <a:rPr lang="ru-RU" sz="100" dirty="0" smtClean="0"/>
                  </a:br>
                  <a:r>
                    <a:rPr lang="ru-RU" sz="100" dirty="0" smtClean="0"/>
                    <a:t>ИНН 000012</a:t>
                  </a:r>
                  <a:br>
                    <a:rPr lang="ru-RU" sz="100" dirty="0" smtClean="0"/>
                  </a:br>
                  <a:r>
                    <a:rPr lang="ru-RU" sz="100" dirty="0" smtClean="0"/>
                    <a:t>№00125</a:t>
                  </a:r>
                  <a:endParaRPr lang="ru-RU" sz="100" dirty="0"/>
                </a:p>
              </p:txBody>
            </p:sp>
          </p:grpSp>
        </p:grpSp>
      </p:grpSp>
      <p:grpSp>
        <p:nvGrpSpPr>
          <p:cNvPr id="5" name="Группа 4"/>
          <p:cNvGrpSpPr/>
          <p:nvPr/>
        </p:nvGrpSpPr>
        <p:grpSpPr>
          <a:xfrm>
            <a:off x="307902" y="2005779"/>
            <a:ext cx="1295915" cy="857069"/>
            <a:chOff x="489818" y="4414682"/>
            <a:chExt cx="1357498" cy="857069"/>
          </a:xfrm>
        </p:grpSpPr>
        <p:sp>
          <p:nvSpPr>
            <p:cNvPr id="3" name="Скругленный прямоугольник 2"/>
            <p:cNvSpPr/>
            <p:nvPr/>
          </p:nvSpPr>
          <p:spPr>
            <a:xfrm>
              <a:off x="489818" y="4414682"/>
              <a:ext cx="1357498" cy="857069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3779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80" name="Группа 79"/>
            <p:cNvGrpSpPr/>
            <p:nvPr/>
          </p:nvGrpSpPr>
          <p:grpSpPr>
            <a:xfrm>
              <a:off x="651721" y="4472615"/>
              <a:ext cx="1012598" cy="735262"/>
              <a:chOff x="-1476672" y="1229975"/>
              <a:chExt cx="544107" cy="444124"/>
            </a:xfrm>
            <a:solidFill>
              <a:srgbClr val="7B5F4D"/>
            </a:solidFill>
          </p:grpSpPr>
          <p:grpSp>
            <p:nvGrpSpPr>
              <p:cNvPr id="81" name="Group 88"/>
              <p:cNvGrpSpPr>
                <a:grpSpLocks noChangeAspect="1"/>
              </p:cNvGrpSpPr>
              <p:nvPr/>
            </p:nvGrpSpPr>
            <p:grpSpPr bwMode="auto">
              <a:xfrm>
                <a:off x="-1476672" y="1229975"/>
                <a:ext cx="544107" cy="444124"/>
                <a:chOff x="-1622" y="1037"/>
                <a:chExt cx="751" cy="613"/>
              </a:xfrm>
              <a:grpFill/>
            </p:grpSpPr>
            <p:sp>
              <p:nvSpPr>
                <p:cNvPr id="91" name="Freeform 89"/>
                <p:cNvSpPr>
                  <a:spLocks/>
                </p:cNvSpPr>
                <p:nvPr/>
              </p:nvSpPr>
              <p:spPr bwMode="auto">
                <a:xfrm>
                  <a:off x="-1622" y="1080"/>
                  <a:ext cx="486" cy="570"/>
                </a:xfrm>
                <a:custGeom>
                  <a:avLst/>
                  <a:gdLst>
                    <a:gd name="T0" fmla="*/ 0 w 6843"/>
                    <a:gd name="T1" fmla="*/ 2813 h 8040"/>
                    <a:gd name="T2" fmla="*/ 0 w 6843"/>
                    <a:gd name="T3" fmla="*/ 2858 h 8040"/>
                    <a:gd name="T4" fmla="*/ 3784 w 6843"/>
                    <a:gd name="T5" fmla="*/ 8040 h 8040"/>
                    <a:gd name="T6" fmla="*/ 3842 w 6843"/>
                    <a:gd name="T7" fmla="*/ 8040 h 8040"/>
                    <a:gd name="T8" fmla="*/ 6729 w 6843"/>
                    <a:gd name="T9" fmla="*/ 5994 h 8040"/>
                    <a:gd name="T10" fmla="*/ 6809 w 6843"/>
                    <a:gd name="T11" fmla="*/ 5500 h 8040"/>
                    <a:gd name="T12" fmla="*/ 6656 w 6843"/>
                    <a:gd name="T13" fmla="*/ 5630 h 8040"/>
                    <a:gd name="T14" fmla="*/ 3837 w 6843"/>
                    <a:gd name="T15" fmla="*/ 7550 h 8040"/>
                    <a:gd name="T16" fmla="*/ 352 w 6843"/>
                    <a:gd name="T17" fmla="*/ 2748 h 8040"/>
                    <a:gd name="T18" fmla="*/ 2027 w 6843"/>
                    <a:gd name="T19" fmla="*/ 1494 h 8040"/>
                    <a:gd name="T20" fmla="*/ 2869 w 6843"/>
                    <a:gd name="T21" fmla="*/ 856 h 8040"/>
                    <a:gd name="T22" fmla="*/ 3704 w 6843"/>
                    <a:gd name="T23" fmla="*/ 247 h 8040"/>
                    <a:gd name="T24" fmla="*/ 4568 w 6843"/>
                    <a:gd name="T25" fmla="*/ 1424 h 8040"/>
                    <a:gd name="T26" fmla="*/ 4620 w 6843"/>
                    <a:gd name="T27" fmla="*/ 1474 h 8040"/>
                    <a:gd name="T28" fmla="*/ 4728 w 6843"/>
                    <a:gd name="T29" fmla="*/ 1430 h 8040"/>
                    <a:gd name="T30" fmla="*/ 3704 w 6843"/>
                    <a:gd name="T31" fmla="*/ 0 h 8040"/>
                    <a:gd name="T32" fmla="*/ 0 w 6843"/>
                    <a:gd name="T33" fmla="*/ 2813 h 80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843" h="8040">
                      <a:moveTo>
                        <a:pt x="0" y="2813"/>
                      </a:moveTo>
                      <a:lnTo>
                        <a:pt x="0" y="2858"/>
                      </a:lnTo>
                      <a:lnTo>
                        <a:pt x="3784" y="8040"/>
                      </a:lnTo>
                      <a:lnTo>
                        <a:pt x="3842" y="8040"/>
                      </a:lnTo>
                      <a:cubicBezTo>
                        <a:pt x="4000" y="7844"/>
                        <a:pt x="6437" y="6271"/>
                        <a:pt x="6729" y="5994"/>
                      </a:cubicBezTo>
                      <a:cubicBezTo>
                        <a:pt x="6728" y="5773"/>
                        <a:pt x="6843" y="5661"/>
                        <a:pt x="6809" y="5500"/>
                      </a:cubicBezTo>
                      <a:cubicBezTo>
                        <a:pt x="6789" y="5559"/>
                        <a:pt x="6751" y="5564"/>
                        <a:pt x="6656" y="5630"/>
                      </a:cubicBezTo>
                      <a:cubicBezTo>
                        <a:pt x="6234" y="5921"/>
                        <a:pt x="4001" y="7492"/>
                        <a:pt x="3837" y="7550"/>
                      </a:cubicBezTo>
                      <a:cubicBezTo>
                        <a:pt x="3667" y="7204"/>
                        <a:pt x="418" y="2966"/>
                        <a:pt x="352" y="2748"/>
                      </a:cubicBezTo>
                      <a:cubicBezTo>
                        <a:pt x="930" y="2325"/>
                        <a:pt x="1456" y="1914"/>
                        <a:pt x="2027" y="1494"/>
                      </a:cubicBezTo>
                      <a:cubicBezTo>
                        <a:pt x="2316" y="1281"/>
                        <a:pt x="2588" y="1067"/>
                        <a:pt x="2869" y="856"/>
                      </a:cubicBezTo>
                      <a:lnTo>
                        <a:pt x="3704" y="247"/>
                      </a:lnTo>
                      <a:cubicBezTo>
                        <a:pt x="3864" y="395"/>
                        <a:pt x="4386" y="1223"/>
                        <a:pt x="4568" y="1424"/>
                      </a:cubicBezTo>
                      <a:cubicBezTo>
                        <a:pt x="4613" y="1473"/>
                        <a:pt x="4594" y="1451"/>
                        <a:pt x="4620" y="1474"/>
                      </a:cubicBezTo>
                      <a:lnTo>
                        <a:pt x="4728" y="1430"/>
                      </a:lnTo>
                      <a:lnTo>
                        <a:pt x="3704" y="0"/>
                      </a:lnTo>
                      <a:lnTo>
                        <a:pt x="0" y="28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92" name="Freeform 90"/>
                <p:cNvSpPr>
                  <a:spLocks noEditPoints="1"/>
                </p:cNvSpPr>
                <p:nvPr/>
              </p:nvSpPr>
              <p:spPr bwMode="auto">
                <a:xfrm>
                  <a:off x="-1117" y="1037"/>
                  <a:ext cx="246" cy="278"/>
                </a:xfrm>
                <a:custGeom>
                  <a:avLst/>
                  <a:gdLst>
                    <a:gd name="T0" fmla="*/ 2677 w 3466"/>
                    <a:gd name="T1" fmla="*/ 1023 h 3916"/>
                    <a:gd name="T2" fmla="*/ 2406 w 3466"/>
                    <a:gd name="T3" fmla="*/ 910 h 3916"/>
                    <a:gd name="T4" fmla="*/ 1853 w 3466"/>
                    <a:gd name="T5" fmla="*/ 2055 h 3916"/>
                    <a:gd name="T6" fmla="*/ 1032 w 3466"/>
                    <a:gd name="T7" fmla="*/ 2928 h 3916"/>
                    <a:gd name="T8" fmla="*/ 612 w 3466"/>
                    <a:gd name="T9" fmla="*/ 2532 h 3916"/>
                    <a:gd name="T10" fmla="*/ 1100 w 3466"/>
                    <a:gd name="T11" fmla="*/ 2044 h 3916"/>
                    <a:gd name="T12" fmla="*/ 2733 w 3466"/>
                    <a:gd name="T13" fmla="*/ 595 h 3916"/>
                    <a:gd name="T14" fmla="*/ 2861 w 3466"/>
                    <a:gd name="T15" fmla="*/ 738 h 3916"/>
                    <a:gd name="T16" fmla="*/ 2756 w 3466"/>
                    <a:gd name="T17" fmla="*/ 947 h 3916"/>
                    <a:gd name="T18" fmla="*/ 2739 w 3466"/>
                    <a:gd name="T19" fmla="*/ 967 h 3916"/>
                    <a:gd name="T20" fmla="*/ 2719 w 3466"/>
                    <a:gd name="T21" fmla="*/ 986 h 3916"/>
                    <a:gd name="T22" fmla="*/ 2677 w 3466"/>
                    <a:gd name="T23" fmla="*/ 1023 h 3916"/>
                    <a:gd name="T24" fmla="*/ 2871 w 3466"/>
                    <a:gd name="T25" fmla="*/ 423 h 3916"/>
                    <a:gd name="T26" fmla="*/ 3038 w 3466"/>
                    <a:gd name="T27" fmla="*/ 273 h 3916"/>
                    <a:gd name="T28" fmla="*/ 3223 w 3466"/>
                    <a:gd name="T29" fmla="*/ 261 h 3916"/>
                    <a:gd name="T30" fmla="*/ 3005 w 3466"/>
                    <a:gd name="T31" fmla="*/ 524 h 3916"/>
                    <a:gd name="T32" fmla="*/ 2871 w 3466"/>
                    <a:gd name="T33" fmla="*/ 423 h 3916"/>
                    <a:gd name="T34" fmla="*/ 0 w 3466"/>
                    <a:gd name="T35" fmla="*/ 2982 h 3916"/>
                    <a:gd name="T36" fmla="*/ 52 w 3466"/>
                    <a:gd name="T37" fmla="*/ 3143 h 3916"/>
                    <a:gd name="T38" fmla="*/ 460 w 3466"/>
                    <a:gd name="T39" fmla="*/ 2681 h 3916"/>
                    <a:gd name="T40" fmla="*/ 902 w 3466"/>
                    <a:gd name="T41" fmla="*/ 3097 h 3916"/>
                    <a:gd name="T42" fmla="*/ 356 w 3466"/>
                    <a:gd name="T43" fmla="*/ 3656 h 3916"/>
                    <a:gd name="T44" fmla="*/ 439 w 3466"/>
                    <a:gd name="T45" fmla="*/ 3916 h 3916"/>
                    <a:gd name="T46" fmla="*/ 1304 w 3466"/>
                    <a:gd name="T47" fmla="*/ 3166 h 3916"/>
                    <a:gd name="T48" fmla="*/ 1820 w 3466"/>
                    <a:gd name="T49" fmla="*/ 2869 h 3916"/>
                    <a:gd name="T50" fmla="*/ 2222 w 3466"/>
                    <a:gd name="T51" fmla="*/ 2424 h 3916"/>
                    <a:gd name="T52" fmla="*/ 2815 w 3466"/>
                    <a:gd name="T53" fmla="*/ 1359 h 3916"/>
                    <a:gd name="T54" fmla="*/ 3417 w 3466"/>
                    <a:gd name="T55" fmla="*/ 408 h 3916"/>
                    <a:gd name="T56" fmla="*/ 3466 w 3466"/>
                    <a:gd name="T57" fmla="*/ 342 h 3916"/>
                    <a:gd name="T58" fmla="*/ 3466 w 3466"/>
                    <a:gd name="T59" fmla="*/ 0 h 3916"/>
                    <a:gd name="T60" fmla="*/ 3107 w 3466"/>
                    <a:gd name="T61" fmla="*/ 0 h 3916"/>
                    <a:gd name="T62" fmla="*/ 2264 w 3466"/>
                    <a:gd name="T63" fmla="*/ 665 h 3916"/>
                    <a:gd name="T64" fmla="*/ 342 w 3466"/>
                    <a:gd name="T65" fmla="*/ 2554 h 3916"/>
                    <a:gd name="T66" fmla="*/ 0 w 3466"/>
                    <a:gd name="T67" fmla="*/ 2982 h 39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466" h="3916">
                      <a:moveTo>
                        <a:pt x="2677" y="1023"/>
                      </a:moveTo>
                      <a:cubicBezTo>
                        <a:pt x="2594" y="931"/>
                        <a:pt x="2553" y="923"/>
                        <a:pt x="2406" y="910"/>
                      </a:cubicBezTo>
                      <a:cubicBezTo>
                        <a:pt x="2281" y="1347"/>
                        <a:pt x="2081" y="1719"/>
                        <a:pt x="1853" y="2055"/>
                      </a:cubicBezTo>
                      <a:cubicBezTo>
                        <a:pt x="1685" y="2303"/>
                        <a:pt x="1261" y="2844"/>
                        <a:pt x="1032" y="2928"/>
                      </a:cubicBezTo>
                      <a:cubicBezTo>
                        <a:pt x="843" y="2844"/>
                        <a:pt x="701" y="2691"/>
                        <a:pt x="612" y="2532"/>
                      </a:cubicBezTo>
                      <a:cubicBezTo>
                        <a:pt x="778" y="2395"/>
                        <a:pt x="952" y="2200"/>
                        <a:pt x="1100" y="2044"/>
                      </a:cubicBezTo>
                      <a:cubicBezTo>
                        <a:pt x="1398" y="1728"/>
                        <a:pt x="2430" y="686"/>
                        <a:pt x="2733" y="595"/>
                      </a:cubicBezTo>
                      <a:lnTo>
                        <a:pt x="2861" y="738"/>
                      </a:lnTo>
                      <a:lnTo>
                        <a:pt x="2756" y="947"/>
                      </a:lnTo>
                      <a:cubicBezTo>
                        <a:pt x="2751" y="953"/>
                        <a:pt x="2744" y="961"/>
                        <a:pt x="2739" y="967"/>
                      </a:cubicBezTo>
                      <a:cubicBezTo>
                        <a:pt x="2733" y="972"/>
                        <a:pt x="2724" y="980"/>
                        <a:pt x="2719" y="986"/>
                      </a:cubicBezTo>
                      <a:lnTo>
                        <a:pt x="2677" y="1023"/>
                      </a:lnTo>
                      <a:close/>
                      <a:moveTo>
                        <a:pt x="2871" y="423"/>
                      </a:moveTo>
                      <a:cubicBezTo>
                        <a:pt x="2923" y="358"/>
                        <a:pt x="2978" y="318"/>
                        <a:pt x="3038" y="273"/>
                      </a:cubicBezTo>
                      <a:cubicBezTo>
                        <a:pt x="3116" y="214"/>
                        <a:pt x="3129" y="212"/>
                        <a:pt x="3223" y="261"/>
                      </a:cubicBezTo>
                      <a:lnTo>
                        <a:pt x="3005" y="524"/>
                      </a:lnTo>
                      <a:lnTo>
                        <a:pt x="2871" y="423"/>
                      </a:lnTo>
                      <a:close/>
                      <a:moveTo>
                        <a:pt x="0" y="2982"/>
                      </a:moveTo>
                      <a:cubicBezTo>
                        <a:pt x="6" y="3087"/>
                        <a:pt x="18" y="3006"/>
                        <a:pt x="52" y="3143"/>
                      </a:cubicBezTo>
                      <a:cubicBezTo>
                        <a:pt x="146" y="3065"/>
                        <a:pt x="398" y="2787"/>
                        <a:pt x="460" y="2681"/>
                      </a:cubicBezTo>
                      <a:lnTo>
                        <a:pt x="902" y="3097"/>
                      </a:lnTo>
                      <a:cubicBezTo>
                        <a:pt x="752" y="3298"/>
                        <a:pt x="475" y="3487"/>
                        <a:pt x="356" y="3656"/>
                      </a:cubicBezTo>
                      <a:lnTo>
                        <a:pt x="439" y="3916"/>
                      </a:lnTo>
                      <a:cubicBezTo>
                        <a:pt x="656" y="3782"/>
                        <a:pt x="1183" y="3215"/>
                        <a:pt x="1304" y="3166"/>
                      </a:cubicBezTo>
                      <a:cubicBezTo>
                        <a:pt x="1550" y="3068"/>
                        <a:pt x="1398" y="3284"/>
                        <a:pt x="1820" y="2869"/>
                      </a:cubicBezTo>
                      <a:cubicBezTo>
                        <a:pt x="1957" y="2733"/>
                        <a:pt x="2090" y="2589"/>
                        <a:pt x="2222" y="2424"/>
                      </a:cubicBezTo>
                      <a:cubicBezTo>
                        <a:pt x="2490" y="2091"/>
                        <a:pt x="2646" y="1813"/>
                        <a:pt x="2815" y="1359"/>
                      </a:cubicBezTo>
                      <a:lnTo>
                        <a:pt x="3417" y="408"/>
                      </a:lnTo>
                      <a:cubicBezTo>
                        <a:pt x="3458" y="348"/>
                        <a:pt x="3439" y="375"/>
                        <a:pt x="3466" y="342"/>
                      </a:cubicBezTo>
                      <a:lnTo>
                        <a:pt x="3466" y="0"/>
                      </a:lnTo>
                      <a:lnTo>
                        <a:pt x="3107" y="0"/>
                      </a:lnTo>
                      <a:lnTo>
                        <a:pt x="2264" y="665"/>
                      </a:lnTo>
                      <a:cubicBezTo>
                        <a:pt x="1416" y="1398"/>
                        <a:pt x="1062" y="1838"/>
                        <a:pt x="342" y="2554"/>
                      </a:cubicBezTo>
                      <a:cubicBezTo>
                        <a:pt x="228" y="2667"/>
                        <a:pt x="51" y="2847"/>
                        <a:pt x="0" y="298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93" name="Freeform 91"/>
                <p:cNvSpPr>
                  <a:spLocks/>
                </p:cNvSpPr>
                <p:nvPr/>
              </p:nvSpPr>
              <p:spPr bwMode="auto">
                <a:xfrm>
                  <a:off x="-1294" y="1181"/>
                  <a:ext cx="211" cy="324"/>
                </a:xfrm>
                <a:custGeom>
                  <a:avLst/>
                  <a:gdLst>
                    <a:gd name="T0" fmla="*/ 0 w 2972"/>
                    <a:gd name="T1" fmla="*/ 44 h 4564"/>
                    <a:gd name="T2" fmla="*/ 721 w 2972"/>
                    <a:gd name="T3" fmla="*/ 1091 h 4564"/>
                    <a:gd name="T4" fmla="*/ 1452 w 2972"/>
                    <a:gd name="T5" fmla="*/ 2130 h 4564"/>
                    <a:gd name="T6" fmla="*/ 1055 w 2972"/>
                    <a:gd name="T7" fmla="*/ 2917 h 4564"/>
                    <a:gd name="T8" fmla="*/ 1872 w 2972"/>
                    <a:gd name="T9" fmla="*/ 2658 h 4564"/>
                    <a:gd name="T10" fmla="*/ 2646 w 2972"/>
                    <a:gd name="T11" fmla="*/ 3753 h 4564"/>
                    <a:gd name="T12" fmla="*/ 2189 w 2972"/>
                    <a:gd name="T13" fmla="*/ 4070 h 4564"/>
                    <a:gd name="T14" fmla="*/ 2109 w 2972"/>
                    <a:gd name="T15" fmla="*/ 4564 h 4564"/>
                    <a:gd name="T16" fmla="*/ 2914 w 2972"/>
                    <a:gd name="T17" fmla="*/ 4021 h 4564"/>
                    <a:gd name="T18" fmla="*/ 2972 w 2972"/>
                    <a:gd name="T19" fmla="*/ 3964 h 4564"/>
                    <a:gd name="T20" fmla="*/ 2728 w 2972"/>
                    <a:gd name="T21" fmla="*/ 3637 h 4564"/>
                    <a:gd name="T22" fmla="*/ 1985 w 2972"/>
                    <a:gd name="T23" fmla="*/ 2594 h 4564"/>
                    <a:gd name="T24" fmla="*/ 2222 w 2972"/>
                    <a:gd name="T25" fmla="*/ 2447 h 4564"/>
                    <a:gd name="T26" fmla="*/ 2470 w 2972"/>
                    <a:gd name="T27" fmla="*/ 2269 h 4564"/>
                    <a:gd name="T28" fmla="*/ 2936 w 2972"/>
                    <a:gd name="T29" fmla="*/ 1883 h 4564"/>
                    <a:gd name="T30" fmla="*/ 2853 w 2972"/>
                    <a:gd name="T31" fmla="*/ 1623 h 4564"/>
                    <a:gd name="T32" fmla="*/ 1489 w 2972"/>
                    <a:gd name="T33" fmla="*/ 2507 h 4564"/>
                    <a:gd name="T34" fmla="*/ 2549 w 2972"/>
                    <a:gd name="T35" fmla="*/ 1110 h 4564"/>
                    <a:gd name="T36" fmla="*/ 2497 w 2972"/>
                    <a:gd name="T37" fmla="*/ 949 h 4564"/>
                    <a:gd name="T38" fmla="*/ 1773 w 2972"/>
                    <a:gd name="T39" fmla="*/ 1717 h 4564"/>
                    <a:gd name="T40" fmla="*/ 1665 w 2972"/>
                    <a:gd name="T41" fmla="*/ 1855 h 4564"/>
                    <a:gd name="T42" fmla="*/ 1554 w 2972"/>
                    <a:gd name="T43" fmla="*/ 1983 h 4564"/>
                    <a:gd name="T44" fmla="*/ 1181 w 2972"/>
                    <a:gd name="T45" fmla="*/ 1481 h 4564"/>
                    <a:gd name="T46" fmla="*/ 298 w 2972"/>
                    <a:gd name="T47" fmla="*/ 246 h 4564"/>
                    <a:gd name="T48" fmla="*/ 211 w 2972"/>
                    <a:gd name="T49" fmla="*/ 123 h 4564"/>
                    <a:gd name="T50" fmla="*/ 108 w 2972"/>
                    <a:gd name="T51" fmla="*/ 0 h 4564"/>
                    <a:gd name="T52" fmla="*/ 0 w 2972"/>
                    <a:gd name="T53" fmla="*/ 44 h 45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72" h="4564">
                      <a:moveTo>
                        <a:pt x="0" y="44"/>
                      </a:moveTo>
                      <a:lnTo>
                        <a:pt x="721" y="1091"/>
                      </a:lnTo>
                      <a:cubicBezTo>
                        <a:pt x="859" y="1275"/>
                        <a:pt x="1407" y="1975"/>
                        <a:pt x="1452" y="2130"/>
                      </a:cubicBezTo>
                      <a:cubicBezTo>
                        <a:pt x="1318" y="2324"/>
                        <a:pt x="1061" y="2585"/>
                        <a:pt x="1055" y="2917"/>
                      </a:cubicBezTo>
                      <a:cubicBezTo>
                        <a:pt x="1392" y="2951"/>
                        <a:pt x="1656" y="2768"/>
                        <a:pt x="1872" y="2658"/>
                      </a:cubicBezTo>
                      <a:cubicBezTo>
                        <a:pt x="2113" y="3074"/>
                        <a:pt x="2435" y="3433"/>
                        <a:pt x="2646" y="3753"/>
                      </a:cubicBezTo>
                      <a:cubicBezTo>
                        <a:pt x="2575" y="3858"/>
                        <a:pt x="2317" y="4015"/>
                        <a:pt x="2189" y="4070"/>
                      </a:cubicBezTo>
                      <a:cubicBezTo>
                        <a:pt x="2223" y="4231"/>
                        <a:pt x="2108" y="4343"/>
                        <a:pt x="2109" y="4564"/>
                      </a:cubicBezTo>
                      <a:lnTo>
                        <a:pt x="2914" y="4021"/>
                      </a:lnTo>
                      <a:cubicBezTo>
                        <a:pt x="2947" y="3991"/>
                        <a:pt x="2946" y="3991"/>
                        <a:pt x="2972" y="3964"/>
                      </a:cubicBezTo>
                      <a:cubicBezTo>
                        <a:pt x="2923" y="3878"/>
                        <a:pt x="2797" y="3731"/>
                        <a:pt x="2728" y="3637"/>
                      </a:cubicBezTo>
                      <a:lnTo>
                        <a:pt x="1985" y="2594"/>
                      </a:lnTo>
                      <a:cubicBezTo>
                        <a:pt x="2053" y="2539"/>
                        <a:pt x="2132" y="2506"/>
                        <a:pt x="2222" y="2447"/>
                      </a:cubicBezTo>
                      <a:cubicBezTo>
                        <a:pt x="2331" y="2374"/>
                        <a:pt x="2381" y="2347"/>
                        <a:pt x="2470" y="2269"/>
                      </a:cubicBezTo>
                      <a:cubicBezTo>
                        <a:pt x="2643" y="2116"/>
                        <a:pt x="2780" y="2027"/>
                        <a:pt x="2936" y="1883"/>
                      </a:cubicBezTo>
                      <a:lnTo>
                        <a:pt x="2853" y="1623"/>
                      </a:lnTo>
                      <a:cubicBezTo>
                        <a:pt x="2339" y="2032"/>
                        <a:pt x="2082" y="2310"/>
                        <a:pt x="1489" y="2507"/>
                      </a:cubicBezTo>
                      <a:cubicBezTo>
                        <a:pt x="1472" y="2258"/>
                        <a:pt x="2334" y="1420"/>
                        <a:pt x="2549" y="1110"/>
                      </a:cubicBezTo>
                      <a:cubicBezTo>
                        <a:pt x="2515" y="973"/>
                        <a:pt x="2503" y="1054"/>
                        <a:pt x="2497" y="949"/>
                      </a:cubicBezTo>
                      <a:cubicBezTo>
                        <a:pt x="2389" y="996"/>
                        <a:pt x="1881" y="1579"/>
                        <a:pt x="1773" y="1717"/>
                      </a:cubicBezTo>
                      <a:cubicBezTo>
                        <a:pt x="1731" y="1772"/>
                        <a:pt x="1707" y="1798"/>
                        <a:pt x="1665" y="1855"/>
                      </a:cubicBezTo>
                      <a:cubicBezTo>
                        <a:pt x="1612" y="1925"/>
                        <a:pt x="1628" y="1923"/>
                        <a:pt x="1554" y="1983"/>
                      </a:cubicBezTo>
                      <a:cubicBezTo>
                        <a:pt x="1454" y="1881"/>
                        <a:pt x="1274" y="1617"/>
                        <a:pt x="1181" y="1481"/>
                      </a:cubicBezTo>
                      <a:lnTo>
                        <a:pt x="298" y="246"/>
                      </a:lnTo>
                      <a:cubicBezTo>
                        <a:pt x="258" y="189"/>
                        <a:pt x="244" y="169"/>
                        <a:pt x="211" y="123"/>
                      </a:cubicBezTo>
                      <a:cubicBezTo>
                        <a:pt x="157" y="50"/>
                        <a:pt x="167" y="57"/>
                        <a:pt x="108" y="0"/>
                      </a:cubicBezTo>
                      <a:lnTo>
                        <a:pt x="0" y="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94" name="Freeform 92"/>
                <p:cNvSpPr>
                  <a:spLocks/>
                </p:cNvSpPr>
                <p:nvPr/>
              </p:nvSpPr>
              <p:spPr bwMode="auto">
                <a:xfrm>
                  <a:off x="-1507" y="1194"/>
                  <a:ext cx="158" cy="119"/>
                </a:xfrm>
                <a:custGeom>
                  <a:avLst/>
                  <a:gdLst>
                    <a:gd name="T0" fmla="*/ 74 w 2231"/>
                    <a:gd name="T1" fmla="*/ 1676 h 1676"/>
                    <a:gd name="T2" fmla="*/ 2231 w 2231"/>
                    <a:gd name="T3" fmla="*/ 102 h 1676"/>
                    <a:gd name="T4" fmla="*/ 2156 w 2231"/>
                    <a:gd name="T5" fmla="*/ 0 h 1676"/>
                    <a:gd name="T6" fmla="*/ 0 w 2231"/>
                    <a:gd name="T7" fmla="*/ 1574 h 1676"/>
                    <a:gd name="T8" fmla="*/ 74 w 2231"/>
                    <a:gd name="T9" fmla="*/ 1676 h 16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31" h="1676">
                      <a:moveTo>
                        <a:pt x="74" y="1676"/>
                      </a:moveTo>
                      <a:lnTo>
                        <a:pt x="2231" y="102"/>
                      </a:lnTo>
                      <a:lnTo>
                        <a:pt x="2156" y="0"/>
                      </a:lnTo>
                      <a:lnTo>
                        <a:pt x="0" y="1574"/>
                      </a:lnTo>
                      <a:lnTo>
                        <a:pt x="74" y="167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95" name="Freeform 93"/>
                <p:cNvSpPr>
                  <a:spLocks/>
                </p:cNvSpPr>
                <p:nvPr/>
              </p:nvSpPr>
              <p:spPr bwMode="auto">
                <a:xfrm>
                  <a:off x="-1483" y="1224"/>
                  <a:ext cx="158" cy="119"/>
                </a:xfrm>
                <a:custGeom>
                  <a:avLst/>
                  <a:gdLst>
                    <a:gd name="T0" fmla="*/ 74 w 2231"/>
                    <a:gd name="T1" fmla="*/ 1676 h 1676"/>
                    <a:gd name="T2" fmla="*/ 2231 w 2231"/>
                    <a:gd name="T3" fmla="*/ 103 h 1676"/>
                    <a:gd name="T4" fmla="*/ 2156 w 2231"/>
                    <a:gd name="T5" fmla="*/ 0 h 1676"/>
                    <a:gd name="T6" fmla="*/ 0 w 2231"/>
                    <a:gd name="T7" fmla="*/ 1574 h 1676"/>
                    <a:gd name="T8" fmla="*/ 74 w 2231"/>
                    <a:gd name="T9" fmla="*/ 1676 h 16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31" h="1676">
                      <a:moveTo>
                        <a:pt x="74" y="1676"/>
                      </a:moveTo>
                      <a:lnTo>
                        <a:pt x="2231" y="103"/>
                      </a:lnTo>
                      <a:lnTo>
                        <a:pt x="2156" y="0"/>
                      </a:lnTo>
                      <a:lnTo>
                        <a:pt x="0" y="1574"/>
                      </a:lnTo>
                      <a:lnTo>
                        <a:pt x="74" y="167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96" name="Freeform 94"/>
                <p:cNvSpPr>
                  <a:spLocks/>
                </p:cNvSpPr>
                <p:nvPr/>
              </p:nvSpPr>
              <p:spPr bwMode="auto">
                <a:xfrm>
                  <a:off x="-1464" y="1254"/>
                  <a:ext cx="158" cy="119"/>
                </a:xfrm>
                <a:custGeom>
                  <a:avLst/>
                  <a:gdLst>
                    <a:gd name="T0" fmla="*/ 74 w 2231"/>
                    <a:gd name="T1" fmla="*/ 1676 h 1676"/>
                    <a:gd name="T2" fmla="*/ 2231 w 2231"/>
                    <a:gd name="T3" fmla="*/ 103 h 1676"/>
                    <a:gd name="T4" fmla="*/ 2156 w 2231"/>
                    <a:gd name="T5" fmla="*/ 0 h 1676"/>
                    <a:gd name="T6" fmla="*/ 0 w 2231"/>
                    <a:gd name="T7" fmla="*/ 1574 h 1676"/>
                    <a:gd name="T8" fmla="*/ 74 w 2231"/>
                    <a:gd name="T9" fmla="*/ 1676 h 16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31" h="1676">
                      <a:moveTo>
                        <a:pt x="74" y="1676"/>
                      </a:moveTo>
                      <a:lnTo>
                        <a:pt x="2231" y="103"/>
                      </a:lnTo>
                      <a:lnTo>
                        <a:pt x="2156" y="0"/>
                      </a:lnTo>
                      <a:lnTo>
                        <a:pt x="0" y="1574"/>
                      </a:lnTo>
                      <a:lnTo>
                        <a:pt x="74" y="167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97" name="Freeform 95"/>
                <p:cNvSpPr>
                  <a:spLocks/>
                </p:cNvSpPr>
                <p:nvPr/>
              </p:nvSpPr>
              <p:spPr bwMode="auto">
                <a:xfrm>
                  <a:off x="-1443" y="1284"/>
                  <a:ext cx="158" cy="119"/>
                </a:xfrm>
                <a:custGeom>
                  <a:avLst/>
                  <a:gdLst>
                    <a:gd name="T0" fmla="*/ 75 w 2231"/>
                    <a:gd name="T1" fmla="*/ 1676 h 1676"/>
                    <a:gd name="T2" fmla="*/ 2231 w 2231"/>
                    <a:gd name="T3" fmla="*/ 102 h 1676"/>
                    <a:gd name="T4" fmla="*/ 2157 w 2231"/>
                    <a:gd name="T5" fmla="*/ 0 h 1676"/>
                    <a:gd name="T6" fmla="*/ 0 w 2231"/>
                    <a:gd name="T7" fmla="*/ 1574 h 1676"/>
                    <a:gd name="T8" fmla="*/ 75 w 2231"/>
                    <a:gd name="T9" fmla="*/ 1676 h 16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31" h="1676">
                      <a:moveTo>
                        <a:pt x="75" y="1676"/>
                      </a:moveTo>
                      <a:lnTo>
                        <a:pt x="2231" y="102"/>
                      </a:lnTo>
                      <a:lnTo>
                        <a:pt x="2157" y="0"/>
                      </a:lnTo>
                      <a:lnTo>
                        <a:pt x="0" y="1574"/>
                      </a:lnTo>
                      <a:lnTo>
                        <a:pt x="75" y="167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98" name="Freeform 96"/>
                <p:cNvSpPr>
                  <a:spLocks/>
                </p:cNvSpPr>
                <p:nvPr/>
              </p:nvSpPr>
              <p:spPr bwMode="auto">
                <a:xfrm>
                  <a:off x="-1416" y="1311"/>
                  <a:ext cx="159" cy="119"/>
                </a:xfrm>
                <a:custGeom>
                  <a:avLst/>
                  <a:gdLst>
                    <a:gd name="T0" fmla="*/ 75 w 2232"/>
                    <a:gd name="T1" fmla="*/ 1676 h 1676"/>
                    <a:gd name="T2" fmla="*/ 2232 w 2232"/>
                    <a:gd name="T3" fmla="*/ 102 h 1676"/>
                    <a:gd name="T4" fmla="*/ 2157 w 2232"/>
                    <a:gd name="T5" fmla="*/ 0 h 1676"/>
                    <a:gd name="T6" fmla="*/ 0 w 2232"/>
                    <a:gd name="T7" fmla="*/ 1573 h 1676"/>
                    <a:gd name="T8" fmla="*/ 75 w 2232"/>
                    <a:gd name="T9" fmla="*/ 1676 h 16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32" h="1676">
                      <a:moveTo>
                        <a:pt x="75" y="1676"/>
                      </a:moveTo>
                      <a:lnTo>
                        <a:pt x="2232" y="102"/>
                      </a:lnTo>
                      <a:lnTo>
                        <a:pt x="2157" y="0"/>
                      </a:lnTo>
                      <a:lnTo>
                        <a:pt x="0" y="1573"/>
                      </a:lnTo>
                      <a:lnTo>
                        <a:pt x="75" y="167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</p:grpSp>
          <p:grpSp>
            <p:nvGrpSpPr>
              <p:cNvPr id="82" name="Группа 81"/>
              <p:cNvGrpSpPr/>
              <p:nvPr/>
            </p:nvGrpSpPr>
            <p:grpSpPr>
              <a:xfrm rot="19571256">
                <a:off x="-1249214" y="1473489"/>
                <a:ext cx="79505" cy="88660"/>
                <a:chOff x="369757" y="2066454"/>
                <a:chExt cx="226133" cy="320390"/>
              </a:xfrm>
              <a:grpFill/>
            </p:grpSpPr>
            <p:sp>
              <p:nvSpPr>
                <p:cNvPr id="89" name="Равнобедренный треугольник 88"/>
                <p:cNvSpPr/>
                <p:nvPr/>
              </p:nvSpPr>
              <p:spPr>
                <a:xfrm>
                  <a:off x="379419" y="2066454"/>
                  <a:ext cx="213091" cy="216024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0" name="Равнобедренный треугольник 89"/>
                <p:cNvSpPr/>
                <p:nvPr/>
              </p:nvSpPr>
              <p:spPr>
                <a:xfrm>
                  <a:off x="369757" y="2170820"/>
                  <a:ext cx="226133" cy="216024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3" name="Группа 82"/>
              <p:cNvGrpSpPr/>
              <p:nvPr/>
            </p:nvGrpSpPr>
            <p:grpSpPr>
              <a:xfrm rot="19548798">
                <a:off x="-1298140" y="1510126"/>
                <a:ext cx="83532" cy="97708"/>
                <a:chOff x="-386845" y="5733256"/>
                <a:chExt cx="227052" cy="245578"/>
              </a:xfrm>
              <a:grpFill/>
            </p:grpSpPr>
            <p:sp>
              <p:nvSpPr>
                <p:cNvPr id="84" name="Овал 83"/>
                <p:cNvSpPr/>
                <p:nvPr/>
              </p:nvSpPr>
              <p:spPr>
                <a:xfrm>
                  <a:off x="-324544" y="5733256"/>
                  <a:ext cx="144016" cy="7200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" name="Овал 84"/>
                <p:cNvSpPr/>
                <p:nvPr/>
              </p:nvSpPr>
              <p:spPr>
                <a:xfrm>
                  <a:off x="-386845" y="5769545"/>
                  <a:ext cx="149304" cy="7200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6" name="Овал 85"/>
                <p:cNvSpPr/>
                <p:nvPr/>
              </p:nvSpPr>
              <p:spPr>
                <a:xfrm>
                  <a:off x="-309097" y="5780719"/>
                  <a:ext cx="149304" cy="7200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7" name="Овал 86"/>
                <p:cNvSpPr/>
                <p:nvPr/>
              </p:nvSpPr>
              <p:spPr>
                <a:xfrm>
                  <a:off x="-376894" y="5816723"/>
                  <a:ext cx="149304" cy="7200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" name="Прямоугольник 87"/>
                <p:cNvSpPr/>
                <p:nvPr/>
              </p:nvSpPr>
              <p:spPr>
                <a:xfrm>
                  <a:off x="-289610" y="5871107"/>
                  <a:ext cx="45719" cy="107727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104" name="Прямоугольник 28"/>
          <p:cNvSpPr>
            <a:spLocks noChangeArrowheads="1"/>
          </p:cNvSpPr>
          <p:nvPr/>
        </p:nvSpPr>
        <p:spPr bwMode="auto">
          <a:xfrm>
            <a:off x="307902" y="1477513"/>
            <a:ext cx="10113425" cy="301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7854" tIns="53928" rIns="107854" bIns="53928">
            <a:spAutoFit/>
          </a:bodyPr>
          <a:lstStyle/>
          <a:p>
            <a:pPr>
              <a:lnSpc>
                <a:spcPts val="1500"/>
              </a:lnSpc>
            </a:pPr>
            <a:r>
              <a:rPr lang="ru-RU" altLang="ru-RU" sz="1800" b="1" dirty="0" smtClean="0">
                <a:solidFill>
                  <a:srgbClr val="695143"/>
                </a:solidFill>
              </a:rPr>
              <a:t>АДМИНИСТРАТИВНО-КОМАНДНАЯ (СОВЕТСКАЯ) СИСТЕМА ВЗИМАНИЯ ПЛАТЕЖЕЙ</a:t>
            </a:r>
            <a:endParaRPr lang="ru-RU" altLang="ru-RU" sz="1400" b="1" dirty="0">
              <a:solidFill>
                <a:srgbClr val="695143"/>
              </a:solidFill>
            </a:endParaRPr>
          </a:p>
        </p:txBody>
      </p:sp>
      <p:sp>
        <p:nvSpPr>
          <p:cNvPr id="106" name="Прямоугольник 28"/>
          <p:cNvSpPr>
            <a:spLocks noChangeArrowheads="1"/>
          </p:cNvSpPr>
          <p:nvPr/>
        </p:nvSpPr>
        <p:spPr bwMode="auto">
          <a:xfrm>
            <a:off x="307903" y="3677080"/>
            <a:ext cx="10113425" cy="301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7854" tIns="53928" rIns="107854" bIns="53928">
            <a:spAutoFit/>
          </a:bodyPr>
          <a:lstStyle/>
          <a:p>
            <a:pPr>
              <a:lnSpc>
                <a:spcPts val="1500"/>
              </a:lnSpc>
            </a:pPr>
            <a:r>
              <a:rPr lang="ru-RU" altLang="ru-RU" sz="1800" b="1" dirty="0" smtClean="0">
                <a:solidFill>
                  <a:srgbClr val="695143"/>
                </a:solidFill>
              </a:rPr>
              <a:t>РЫНОЧНАЯ СИСТЕМА ВЗИМАНИЯ ПЛАТЕЖЕЙ</a:t>
            </a:r>
            <a:endParaRPr lang="ru-RU" altLang="ru-RU" sz="1400" b="1" dirty="0">
              <a:solidFill>
                <a:srgbClr val="695143"/>
              </a:solidFill>
            </a:endParaRPr>
          </a:p>
        </p:txBody>
      </p:sp>
      <p:grpSp>
        <p:nvGrpSpPr>
          <p:cNvPr id="124" name="Группа 123"/>
          <p:cNvGrpSpPr/>
          <p:nvPr/>
        </p:nvGrpSpPr>
        <p:grpSpPr>
          <a:xfrm>
            <a:off x="4102541" y="1961589"/>
            <a:ext cx="2701760" cy="1305453"/>
            <a:chOff x="1501750" y="1874783"/>
            <a:chExt cx="2701760" cy="1305453"/>
          </a:xfrm>
        </p:grpSpPr>
        <p:sp>
          <p:nvSpPr>
            <p:cNvPr id="128" name="Прямоугольник 127"/>
            <p:cNvSpPr/>
            <p:nvPr/>
          </p:nvSpPr>
          <p:spPr>
            <a:xfrm>
              <a:off x="1746264" y="1874783"/>
              <a:ext cx="2269400" cy="1255111"/>
            </a:xfrm>
            <a:prstGeom prst="rect">
              <a:avLst/>
            </a:prstGeom>
            <a:solidFill>
              <a:srgbClr val="CD9B69">
                <a:alpha val="20000"/>
              </a:srgbClr>
            </a:solidFill>
            <a:ln w="38100">
              <a:solidFill>
                <a:srgbClr val="D96E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31" name="Прямоугольник 28"/>
            <p:cNvSpPr>
              <a:spLocks noChangeArrowheads="1"/>
            </p:cNvSpPr>
            <p:nvPr/>
          </p:nvSpPr>
          <p:spPr bwMode="auto">
            <a:xfrm>
              <a:off x="1518086" y="1894479"/>
              <a:ext cx="2685424" cy="878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07854" tIns="53928" rIns="107854" bIns="53928">
              <a:spAutoFit/>
            </a:bodyPr>
            <a:lstStyle/>
            <a:p>
              <a:pPr algn="ctr">
                <a:lnSpc>
                  <a:spcPts val="1500"/>
                </a:lnSpc>
              </a:pPr>
              <a:r>
                <a:rPr lang="ru-RU" altLang="ru-RU" sz="1800" b="1" dirty="0" smtClean="0">
                  <a:solidFill>
                    <a:srgbClr val="695143"/>
                  </a:solidFill>
                </a:rPr>
                <a:t>Расчётная лесосека конвертированная</a:t>
              </a:r>
            </a:p>
            <a:p>
              <a:pPr algn="ctr">
                <a:lnSpc>
                  <a:spcPts val="1500"/>
                </a:lnSpc>
              </a:pPr>
              <a:r>
                <a:rPr lang="ru-RU" altLang="ru-RU" sz="1800" b="1" dirty="0" smtClean="0">
                  <a:solidFill>
                    <a:srgbClr val="695143"/>
                  </a:solidFill>
                </a:rPr>
                <a:t>в рубли = 310 ПП</a:t>
              </a:r>
            </a:p>
            <a:p>
              <a:pPr algn="ctr">
                <a:lnSpc>
                  <a:spcPts val="1500"/>
                </a:lnSpc>
              </a:pPr>
              <a:r>
                <a:rPr lang="ru-RU" altLang="ru-RU" sz="1800" b="1" dirty="0">
                  <a:solidFill>
                    <a:srgbClr val="695143"/>
                  </a:solidFill>
                </a:rPr>
                <a:t>+</a:t>
              </a:r>
              <a:endParaRPr lang="ru-RU" altLang="ru-RU" sz="1400" b="1" dirty="0">
                <a:solidFill>
                  <a:srgbClr val="695143"/>
                </a:solidFill>
              </a:endParaRPr>
            </a:p>
          </p:txBody>
        </p:sp>
        <p:sp>
          <p:nvSpPr>
            <p:cNvPr id="132" name="Прямоугольник 28"/>
            <p:cNvSpPr>
              <a:spLocks noChangeArrowheads="1"/>
            </p:cNvSpPr>
            <p:nvPr/>
          </p:nvSpPr>
          <p:spPr bwMode="auto">
            <a:xfrm>
              <a:off x="1501750" y="2686606"/>
              <a:ext cx="2701760" cy="493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07854" tIns="53928" rIns="107854" bIns="53928">
              <a:spAutoFit/>
            </a:bodyPr>
            <a:lstStyle/>
            <a:p>
              <a:pPr algn="ctr">
                <a:lnSpc>
                  <a:spcPts val="1500"/>
                </a:lnSpc>
              </a:pPr>
              <a:r>
                <a:rPr lang="ru-RU" altLang="ru-RU" sz="1800" b="1" dirty="0" smtClean="0">
                  <a:solidFill>
                    <a:srgbClr val="695143"/>
                  </a:solidFill>
                </a:rPr>
                <a:t>Аукционное превышение</a:t>
              </a:r>
              <a:endParaRPr lang="ru-RU" altLang="ru-RU" sz="1400" b="1" dirty="0">
                <a:solidFill>
                  <a:srgbClr val="695143"/>
                </a:solidFill>
              </a:endParaRPr>
            </a:p>
          </p:txBody>
        </p:sp>
      </p:grpSp>
      <p:sp>
        <p:nvSpPr>
          <p:cNvPr id="138" name="Прямоугольник 137"/>
          <p:cNvSpPr/>
          <p:nvPr/>
        </p:nvSpPr>
        <p:spPr>
          <a:xfrm>
            <a:off x="6797853" y="1964458"/>
            <a:ext cx="2269400" cy="1255111"/>
          </a:xfrm>
          <a:prstGeom prst="rect">
            <a:avLst/>
          </a:prstGeom>
          <a:solidFill>
            <a:srgbClr val="CD9B69">
              <a:alpha val="20000"/>
            </a:srgbClr>
          </a:solidFill>
          <a:ln w="38100">
            <a:solidFill>
              <a:srgbClr val="D96E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9" name="Прямоугольник 28"/>
          <p:cNvSpPr>
            <a:spLocks noChangeArrowheads="1"/>
          </p:cNvSpPr>
          <p:nvPr/>
        </p:nvSpPr>
        <p:spPr bwMode="auto">
          <a:xfrm>
            <a:off x="6588803" y="2664239"/>
            <a:ext cx="2685424" cy="50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7854" tIns="53928" rIns="107854" bIns="53928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altLang="ru-RU" sz="1800" b="1" dirty="0" smtClean="0">
                <a:solidFill>
                  <a:srgbClr val="695143"/>
                </a:solidFill>
              </a:rPr>
              <a:t>Лесоустроительные данные</a:t>
            </a:r>
          </a:p>
        </p:txBody>
      </p:sp>
      <p:sp>
        <p:nvSpPr>
          <p:cNvPr id="140" name="Прямоугольник 28"/>
          <p:cNvSpPr>
            <a:spLocks noChangeArrowheads="1"/>
          </p:cNvSpPr>
          <p:nvPr/>
        </p:nvSpPr>
        <p:spPr bwMode="auto">
          <a:xfrm>
            <a:off x="6593570" y="2108293"/>
            <a:ext cx="2701760" cy="50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7854" tIns="53928" rIns="107854" bIns="53928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altLang="ru-RU" sz="1800" b="1" dirty="0" smtClean="0">
                <a:solidFill>
                  <a:srgbClr val="695143"/>
                </a:solidFill>
              </a:rPr>
              <a:t>Проект</a:t>
            </a:r>
          </a:p>
          <a:p>
            <a:pPr algn="ctr">
              <a:lnSpc>
                <a:spcPts val="1500"/>
              </a:lnSpc>
            </a:pPr>
            <a:r>
              <a:rPr lang="ru-RU" altLang="ru-RU" sz="1800" b="1" dirty="0" smtClean="0">
                <a:solidFill>
                  <a:srgbClr val="695143"/>
                </a:solidFill>
              </a:rPr>
              <a:t>освоения лесов</a:t>
            </a:r>
            <a:endParaRPr lang="ru-RU" altLang="ru-RU" sz="1400" b="1" dirty="0">
              <a:solidFill>
                <a:srgbClr val="695143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4347055" y="4119860"/>
            <a:ext cx="2269400" cy="1235415"/>
          </a:xfrm>
          <a:prstGeom prst="rect">
            <a:avLst/>
          </a:prstGeom>
          <a:solidFill>
            <a:srgbClr val="96C4AE">
              <a:alpha val="20000"/>
            </a:srgbClr>
          </a:solidFill>
          <a:ln w="38100">
            <a:solidFill>
              <a:srgbClr val="3779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3" name="Прямоугольник 28"/>
          <p:cNvSpPr>
            <a:spLocks noChangeArrowheads="1"/>
          </p:cNvSpPr>
          <p:nvPr/>
        </p:nvSpPr>
        <p:spPr bwMode="auto">
          <a:xfrm>
            <a:off x="4300712" y="4141109"/>
            <a:ext cx="2361098" cy="1263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7854" tIns="53928" rIns="107854" bIns="53928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altLang="ru-RU" sz="1800" b="1" dirty="0" smtClean="0">
                <a:solidFill>
                  <a:srgbClr val="45715F"/>
                </a:solidFill>
              </a:rPr>
              <a:t>ФАКТ</a:t>
            </a:r>
          </a:p>
          <a:p>
            <a:pPr algn="ctr">
              <a:lnSpc>
                <a:spcPts val="1500"/>
              </a:lnSpc>
            </a:pPr>
            <a:r>
              <a:rPr lang="ru-RU" altLang="ru-RU" sz="1800" b="1" dirty="0">
                <a:solidFill>
                  <a:srgbClr val="45715F"/>
                </a:solidFill>
              </a:rPr>
              <a:t>з</a:t>
            </a:r>
            <a:r>
              <a:rPr lang="ru-RU" altLang="ru-RU" sz="1800" b="1" dirty="0" smtClean="0">
                <a:solidFill>
                  <a:srgbClr val="45715F"/>
                </a:solidFill>
              </a:rPr>
              <a:t>аготовки древесины</a:t>
            </a:r>
          </a:p>
          <a:p>
            <a:pPr algn="ctr">
              <a:lnSpc>
                <a:spcPts val="1500"/>
              </a:lnSpc>
            </a:pPr>
            <a:r>
              <a:rPr lang="ru-RU" altLang="ru-RU" sz="1800" b="1" dirty="0" smtClean="0">
                <a:solidFill>
                  <a:srgbClr val="45715F"/>
                </a:solidFill>
              </a:rPr>
              <a:t>+</a:t>
            </a:r>
          </a:p>
          <a:p>
            <a:pPr algn="ctr">
              <a:lnSpc>
                <a:spcPts val="1500"/>
              </a:lnSpc>
            </a:pPr>
            <a:r>
              <a:rPr lang="ru-RU" altLang="ru-RU" sz="1800" b="1" dirty="0" smtClean="0">
                <a:solidFill>
                  <a:srgbClr val="45715F"/>
                </a:solidFill>
              </a:rPr>
              <a:t>Установленный %</a:t>
            </a:r>
          </a:p>
          <a:p>
            <a:pPr algn="ctr">
              <a:lnSpc>
                <a:spcPts val="1500"/>
              </a:lnSpc>
            </a:pPr>
            <a:r>
              <a:rPr lang="ru-RU" altLang="ru-RU" sz="1800" b="1" dirty="0">
                <a:solidFill>
                  <a:srgbClr val="45715F"/>
                </a:solidFill>
              </a:rPr>
              <a:t>о</a:t>
            </a:r>
            <a:r>
              <a:rPr lang="ru-RU" altLang="ru-RU" sz="1800" b="1" dirty="0" smtClean="0">
                <a:solidFill>
                  <a:srgbClr val="45715F"/>
                </a:solidFill>
              </a:rPr>
              <a:t>т рыночной цены</a:t>
            </a:r>
          </a:p>
          <a:p>
            <a:pPr algn="ctr">
              <a:lnSpc>
                <a:spcPts val="1500"/>
              </a:lnSpc>
            </a:pPr>
            <a:r>
              <a:rPr lang="ru-RU" altLang="ru-RU" sz="1800" b="1" dirty="0" smtClean="0">
                <a:solidFill>
                  <a:srgbClr val="45715F"/>
                </a:solidFill>
              </a:rPr>
              <a:t>ТОВАРА</a:t>
            </a:r>
            <a:endParaRPr lang="ru-RU" altLang="ru-RU" sz="1400" b="1" dirty="0">
              <a:solidFill>
                <a:srgbClr val="45715F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6804301" y="4119516"/>
            <a:ext cx="2262952" cy="1235415"/>
          </a:xfrm>
          <a:prstGeom prst="rect">
            <a:avLst/>
          </a:prstGeom>
          <a:solidFill>
            <a:srgbClr val="96C4AE">
              <a:alpha val="20000"/>
            </a:srgbClr>
          </a:solidFill>
          <a:ln w="38100">
            <a:solidFill>
              <a:srgbClr val="3779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6" name="Прямоугольник 28"/>
          <p:cNvSpPr>
            <a:spLocks noChangeArrowheads="1"/>
          </p:cNvSpPr>
          <p:nvPr/>
        </p:nvSpPr>
        <p:spPr bwMode="auto">
          <a:xfrm>
            <a:off x="6750966" y="4140765"/>
            <a:ext cx="2361098" cy="1263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7854" tIns="53928" rIns="107854" bIns="53928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altLang="ru-RU" sz="1800" b="1" dirty="0" smtClean="0">
                <a:solidFill>
                  <a:srgbClr val="45715F"/>
                </a:solidFill>
              </a:rPr>
              <a:t>Отчёт об использовании лесов</a:t>
            </a:r>
          </a:p>
          <a:p>
            <a:pPr algn="ctr">
              <a:lnSpc>
                <a:spcPts val="1500"/>
              </a:lnSpc>
            </a:pPr>
            <a:endParaRPr lang="ru-RU" altLang="ru-RU" sz="800" b="1" dirty="0" smtClean="0">
              <a:solidFill>
                <a:srgbClr val="45715F"/>
              </a:solidFill>
            </a:endParaRPr>
          </a:p>
          <a:p>
            <a:pPr algn="ctr">
              <a:lnSpc>
                <a:spcPts val="1500"/>
              </a:lnSpc>
            </a:pPr>
            <a:r>
              <a:rPr lang="ru-RU" altLang="ru-RU" sz="1800" b="1" dirty="0" smtClean="0">
                <a:solidFill>
                  <a:srgbClr val="45715F"/>
                </a:solidFill>
              </a:rPr>
              <a:t>Породы, сортименты, объёмы</a:t>
            </a:r>
          </a:p>
          <a:p>
            <a:pPr algn="ctr">
              <a:lnSpc>
                <a:spcPts val="1500"/>
              </a:lnSpc>
            </a:pPr>
            <a:r>
              <a:rPr lang="ru-RU" altLang="ru-RU" sz="1800" b="1" dirty="0" smtClean="0">
                <a:solidFill>
                  <a:srgbClr val="45715F"/>
                </a:solidFill>
              </a:rPr>
              <a:t>В ЕГАИС</a:t>
            </a:r>
            <a:endParaRPr lang="ru-RU" altLang="ru-RU" sz="1400" b="1" dirty="0">
              <a:solidFill>
                <a:srgbClr val="45715F"/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2414172" y="5556484"/>
            <a:ext cx="124572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ПЛАТА ЗА</a:t>
            </a:r>
          </a:p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«ВХОД»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9" name="Прямоугольник 148"/>
          <p:cNvSpPr/>
          <p:nvPr/>
        </p:nvSpPr>
        <p:spPr>
          <a:xfrm>
            <a:off x="4585202" y="5556484"/>
            <a:ext cx="186448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ПЛАТА ЗА</a:t>
            </a:r>
          </a:p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ПОЛЬЗОВАНИЕ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0" name="Прямоугольник 149"/>
          <p:cNvSpPr/>
          <p:nvPr/>
        </p:nvSpPr>
        <p:spPr>
          <a:xfrm>
            <a:off x="6784642" y="5556484"/>
            <a:ext cx="24565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ОСНОВАНИЕ</a:t>
            </a:r>
          </a:p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ИСТОЧНИК ДАННЫХ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32"/>
          <a:stretch>
            <a:fillRect/>
          </a:stretch>
        </p:blipFill>
        <p:spPr bwMode="auto">
          <a:xfrm>
            <a:off x="12543" y="6005785"/>
            <a:ext cx="10704513" cy="1555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2" name="Прямоугольник 151"/>
          <p:cNvSpPr/>
          <p:nvPr/>
        </p:nvSpPr>
        <p:spPr>
          <a:xfrm>
            <a:off x="260277" y="6005785"/>
            <a:ext cx="10181606" cy="5418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3" name="Прямоугольник 152"/>
          <p:cNvSpPr/>
          <p:nvPr/>
        </p:nvSpPr>
        <p:spPr>
          <a:xfrm>
            <a:off x="8244489" y="7087182"/>
            <a:ext cx="22190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* Для «</a:t>
            </a:r>
            <a:r>
              <a:rPr lang="ru-RU" sz="1600" b="1" dirty="0" err="1" smtClean="0">
                <a:solidFill>
                  <a:schemeClr val="accent6">
                    <a:lumMod val="75000"/>
                  </a:schemeClr>
                </a:solidFill>
              </a:rPr>
              <a:t>многолески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»</a:t>
            </a:r>
            <a:endParaRPr lang="ru-RU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79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r="2362"/>
          <a:stretch>
            <a:fillRect/>
          </a:stretch>
        </p:blipFill>
        <p:spPr bwMode="auto">
          <a:xfrm>
            <a:off x="1022" y="0"/>
            <a:ext cx="10692378" cy="756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0" name="Группа 9"/>
          <p:cNvGrpSpPr/>
          <p:nvPr/>
        </p:nvGrpSpPr>
        <p:grpSpPr>
          <a:xfrm>
            <a:off x="3951653" y="2800571"/>
            <a:ext cx="6741541" cy="1836203"/>
            <a:chOff x="3978548" y="960707"/>
            <a:chExt cx="6741541" cy="1836203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3978548" y="960707"/>
              <a:ext cx="6741541" cy="18362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5960" name="Picture 8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0828" y="1062604"/>
              <a:ext cx="919810" cy="1050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9" name="Прямоугольник 8"/>
          <p:cNvSpPr/>
          <p:nvPr/>
        </p:nvSpPr>
        <p:spPr>
          <a:xfrm>
            <a:off x="1" y="4047892"/>
            <a:ext cx="9307141" cy="1962320"/>
          </a:xfrm>
          <a:prstGeom prst="rect">
            <a:avLst/>
          </a:prstGeom>
          <a:solidFill>
            <a:srgbClr val="589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/>
          <a:lstStyle/>
          <a:p>
            <a:pPr algn="ctr"/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6036" y="4411710"/>
            <a:ext cx="9038948" cy="1200280"/>
          </a:xfrm>
          <a:prstGeom prst="rect">
            <a:avLst/>
          </a:prstGeom>
        </p:spPr>
        <p:txBody>
          <a:bodyPr wrap="square" lIns="91392" tIns="45696" rIns="91392" bIns="45696">
            <a:spAutoFit/>
          </a:bodyPr>
          <a:lstStyle/>
          <a:p>
            <a:r>
              <a:rPr lang="ru-RU" sz="7200" dirty="0">
                <a:solidFill>
                  <a:schemeClr val="bg1"/>
                </a:solidFill>
              </a:rPr>
              <a:t>Спасибо за внимание!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45200" y="3060702"/>
            <a:ext cx="3898900" cy="707854"/>
          </a:xfrm>
          <a:prstGeom prst="rect">
            <a:avLst/>
          </a:prstGeom>
          <a:noFill/>
        </p:spPr>
        <p:txBody>
          <a:bodyPr wrap="square" lIns="91408" tIns="45704" rIns="91408" bIns="45704" rtlCol="0">
            <a:spAutoFit/>
          </a:bodyPr>
          <a:lstStyle>
            <a:defPPr>
              <a:defRPr lang="ru-RU"/>
            </a:defPPr>
            <a:lvl1pPr algn="ctr">
              <a:defRPr sz="2000">
                <a:latin typeface="Bookman Old Style" panose="02050604050505020204" pitchFamily="18" charset="0"/>
              </a:defRPr>
            </a:lvl1pPr>
          </a:lstStyle>
          <a:p>
            <a:r>
              <a:rPr lang="ru-RU" dirty="0">
                <a:latin typeface="+mn-lt"/>
              </a:rPr>
              <a:t>ФЕДЕРАЛЬНОЕ АГЕНТСТВО ЛЕСНОГО ХОЗЯЙСТВА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230354" y="6195848"/>
            <a:ext cx="6462840" cy="1365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Rectangle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47210" y="6306208"/>
            <a:ext cx="5346189" cy="1255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0" tIns="52151" rIns="104300" bIns="52151" anchor="ctr"/>
          <a:lstStyle/>
          <a:p>
            <a:pPr algn="ctr">
              <a:lnSpc>
                <a:spcPts val="2300"/>
              </a:lnSpc>
              <a:defRPr/>
            </a:pPr>
            <a:r>
              <a:rPr lang="en-US" sz="2000" cap="all" dirty="0"/>
              <a:t>WWW.rosleshoz.gov.ru</a:t>
            </a:r>
            <a:br>
              <a:rPr lang="en-US" sz="2000" cap="all" dirty="0"/>
            </a:br>
            <a:endParaRPr lang="en-US" sz="2000" cap="all" dirty="0"/>
          </a:p>
          <a:p>
            <a:pPr algn="ctr">
              <a:lnSpc>
                <a:spcPts val="2300"/>
              </a:lnSpc>
              <a:defRPr/>
            </a:pPr>
            <a:r>
              <a:rPr lang="en-US" sz="2000" cap="all" dirty="0"/>
              <a:t>www.lesegais.ru</a:t>
            </a:r>
            <a:endParaRPr lang="ru-RU" sz="2000" cap="all" dirty="0"/>
          </a:p>
        </p:txBody>
      </p:sp>
    </p:spTree>
    <p:extLst>
      <p:ext uri="{BB962C8B-B14F-4D97-AF65-F5344CB8AC3E}">
        <p14:creationId xmlns:p14="http://schemas.microsoft.com/office/powerpoint/2010/main" val="126282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14662</TotalTime>
  <Words>1376</Words>
  <Application>Microsoft Office PowerPoint</Application>
  <PresentationFormat>Произвольный</PresentationFormat>
  <Paragraphs>274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1_Тема Office</vt:lpstr>
      <vt:lpstr>2_Тема Office</vt:lpstr>
      <vt:lpstr>3_Тема Office</vt:lpstr>
      <vt:lpstr>4_Тема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ИСТОЧНИКИ И ПОЛЬЗОВАТЕЛИ ИНФОРМАЦИИ В ЕГАИС УЧЁТА ДРЕВЕСИНЫ И СДЕЛОК С НЕЙ </vt:lpstr>
      <vt:lpstr>ПРИМЕР ЦЕПИ ПОСТАВОК (виды древесины, объёмы и сроки) ДЛЯ КОНТРОЛЯ ЗА ОБОРОТОМ ДРЕВЕСИНЫ</vt:lpstr>
      <vt:lpstr>РАСШИРЕНИЕ СПРАВОЧНИКА ВИДОВ ДРЕВЕСИНЫ ВКЛЮЧЕНИЕ ПРОДУКЦИИ ПЕРВИЧНОГО ЛЕСОПИЛЕНИЯ</vt:lpstr>
      <vt:lpstr>Как плавно перейти к рыночной системе взимания платежей за лесопользование в российской федерации</vt:lpstr>
      <vt:lpstr>Презентация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Мариев Александр Николаевич</dc:creator>
  <cp:lastModifiedBy>МАРИЕВ Александр Николаевич</cp:lastModifiedBy>
  <cp:revision>1093</cp:revision>
  <cp:lastPrinted>2017-05-16T12:47:18Z</cp:lastPrinted>
  <dcterms:created xsi:type="dcterms:W3CDTF">2015-04-16T11:39:06Z</dcterms:created>
  <dcterms:modified xsi:type="dcterms:W3CDTF">2017-05-16T13:54:03Z</dcterms:modified>
</cp:coreProperties>
</file>